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6" r:id="rId4"/>
    <p:sldId id="278" r:id="rId5"/>
    <p:sldId id="279" r:id="rId6"/>
    <p:sldId id="263" r:id="rId7"/>
    <p:sldId id="264" r:id="rId8"/>
    <p:sldId id="266" r:id="rId9"/>
    <p:sldId id="267" r:id="rId10"/>
    <p:sldId id="269" r:id="rId11"/>
    <p:sldId id="268" r:id="rId12"/>
    <p:sldId id="271" r:id="rId13"/>
    <p:sldId id="272" r:id="rId14"/>
    <p:sldId id="273" r:id="rId15"/>
    <p:sldId id="275" r:id="rId16"/>
    <p:sldId id="27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8"/>
    <p:restoredTop sz="97477"/>
  </p:normalViewPr>
  <p:slideViewPr>
    <p:cSldViewPr snapToGrid="0">
      <p:cViewPr varScale="1">
        <p:scale>
          <a:sx n="190" d="100"/>
          <a:sy n="190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0D6FF-493E-7C4E-A233-76D347404CD2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17E56BEA-FA28-2742-A1D8-ED8072673FDD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SRT</a:t>
          </a:r>
          <a:endParaRPr lang="ko-KR" altLang="en-US" dirty="0">
            <a:solidFill>
              <a:schemeClr val="tx1"/>
            </a:solidFill>
          </a:endParaRPr>
        </a:p>
      </dgm:t>
    </dgm:pt>
    <dgm:pt modelId="{40C75707-8C4C-3945-9798-2EDFE99E5AD8}" type="parTrans" cxnId="{70A4E1FD-CDF3-AB44-BCB2-0C9E6EF784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BEE7FD1-1CA9-6A4B-9809-76E46897B1B2}" type="sibTrans" cxnId="{70A4E1FD-CDF3-AB44-BCB2-0C9E6EF784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C38CD4C-B37E-E947-B068-AE982DDE353C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RR</a:t>
          </a:r>
          <a:endParaRPr lang="ko-KR" altLang="en-US" dirty="0">
            <a:solidFill>
              <a:schemeClr val="tx1"/>
            </a:solidFill>
          </a:endParaRPr>
        </a:p>
      </dgm:t>
    </dgm:pt>
    <dgm:pt modelId="{F52E21F0-9569-4142-A937-A57F16B3EE39}" type="parTrans" cxnId="{6964DE49-7596-6A49-8FD6-E284BC1019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895027E-1994-684F-98B9-041AD7CBF2DC}" type="sibTrans" cxnId="{6964DE49-7596-6A49-8FD6-E284BC1019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77548B5-8B49-FD44-BC47-87E756B300DA}">
      <dgm:prSet phldrT="[텍스트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MLQ</a:t>
          </a:r>
          <a:endParaRPr lang="ko-KR" altLang="en-US" dirty="0">
            <a:solidFill>
              <a:schemeClr val="tx1"/>
            </a:solidFill>
          </a:endParaRPr>
        </a:p>
      </dgm:t>
    </dgm:pt>
    <dgm:pt modelId="{9165C718-5D12-3F44-93CE-7D34827A773D}" type="parTrans" cxnId="{9CEA6C9A-285D-2548-AECC-C6C015A7FC0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5EF0212-E38B-F743-84DB-DF917C267E36}" type="sibTrans" cxnId="{9CEA6C9A-285D-2548-AECC-C6C015A7FC0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4C290C1-7E4C-284C-92F0-7C7825211B66}" type="pres">
      <dgm:prSet presAssocID="{7530D6FF-493E-7C4E-A233-76D347404CD2}" presName="compositeShape" presStyleCnt="0">
        <dgm:presLayoutVars>
          <dgm:chMax val="7"/>
          <dgm:dir/>
          <dgm:resizeHandles val="exact"/>
        </dgm:presLayoutVars>
      </dgm:prSet>
      <dgm:spPr/>
    </dgm:pt>
    <dgm:pt modelId="{639B9408-AECE-6545-9565-435C4B6A44C3}" type="pres">
      <dgm:prSet presAssocID="{7530D6FF-493E-7C4E-A233-76D347404CD2}" presName="wedge1" presStyleLbl="node1" presStyleIdx="0" presStyleCnt="3" custLinFactNeighborX="-5501" custLinFactNeighborY="3921"/>
      <dgm:spPr/>
    </dgm:pt>
    <dgm:pt modelId="{824F6B2B-459C-4F44-A559-96ADDC2F0931}" type="pres">
      <dgm:prSet presAssocID="{7530D6FF-493E-7C4E-A233-76D347404C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E7E0FB-F24B-6F4F-9396-3EF03D34DE56}" type="pres">
      <dgm:prSet presAssocID="{7530D6FF-493E-7C4E-A233-76D347404CD2}" presName="wedge2" presStyleLbl="node1" presStyleIdx="1" presStyleCnt="3"/>
      <dgm:spPr/>
    </dgm:pt>
    <dgm:pt modelId="{FBDE473F-34F7-374C-8816-649327BC5849}" type="pres">
      <dgm:prSet presAssocID="{7530D6FF-493E-7C4E-A233-76D347404C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E711D64-A222-094B-A7B0-73FD45F4D6D5}" type="pres">
      <dgm:prSet presAssocID="{7530D6FF-493E-7C4E-A233-76D347404CD2}" presName="wedge3" presStyleLbl="node1" presStyleIdx="2" presStyleCnt="3" custLinFactNeighborX="-1404" custLinFactNeighborY="-168"/>
      <dgm:spPr/>
    </dgm:pt>
    <dgm:pt modelId="{F5A6BF09-A667-9D47-8F80-843002C79971}" type="pres">
      <dgm:prSet presAssocID="{7530D6FF-493E-7C4E-A233-76D347404C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234722C-3DA4-D849-9E71-4D07E0C1A3C4}" type="presOf" srcId="{077548B5-8B49-FD44-BC47-87E756B300DA}" destId="{F5A6BF09-A667-9D47-8F80-843002C79971}" srcOrd="1" destOrd="0" presId="urn:microsoft.com/office/officeart/2005/8/layout/chart3"/>
    <dgm:cxn modelId="{6964DE49-7596-6A49-8FD6-E284BC1019A7}" srcId="{7530D6FF-493E-7C4E-A233-76D347404CD2}" destId="{EC38CD4C-B37E-E947-B068-AE982DDE353C}" srcOrd="1" destOrd="0" parTransId="{F52E21F0-9569-4142-A937-A57F16B3EE39}" sibTransId="{F895027E-1994-684F-98B9-041AD7CBF2DC}"/>
    <dgm:cxn modelId="{EB1C6C52-B1B3-5441-BAA2-1FE25C557562}" type="presOf" srcId="{EC38CD4C-B37E-E947-B068-AE982DDE353C}" destId="{FBDE473F-34F7-374C-8816-649327BC5849}" srcOrd="1" destOrd="0" presId="urn:microsoft.com/office/officeart/2005/8/layout/chart3"/>
    <dgm:cxn modelId="{3983F45E-2D7E-A04C-BDC3-1EF1E0325946}" type="presOf" srcId="{7530D6FF-493E-7C4E-A233-76D347404CD2}" destId="{E4C290C1-7E4C-284C-92F0-7C7825211B66}" srcOrd="0" destOrd="0" presId="urn:microsoft.com/office/officeart/2005/8/layout/chart3"/>
    <dgm:cxn modelId="{36090A62-1307-3247-92E9-7E541923D3B7}" type="presOf" srcId="{077548B5-8B49-FD44-BC47-87E756B300DA}" destId="{1E711D64-A222-094B-A7B0-73FD45F4D6D5}" srcOrd="0" destOrd="0" presId="urn:microsoft.com/office/officeart/2005/8/layout/chart3"/>
    <dgm:cxn modelId="{1FDB5579-FC3C-D34E-A9CF-DA34BBB75C81}" type="presOf" srcId="{17E56BEA-FA28-2742-A1D8-ED8072673FDD}" destId="{639B9408-AECE-6545-9565-435C4B6A44C3}" srcOrd="0" destOrd="0" presId="urn:microsoft.com/office/officeart/2005/8/layout/chart3"/>
    <dgm:cxn modelId="{9CEA6C9A-285D-2548-AECC-C6C015A7FC08}" srcId="{7530D6FF-493E-7C4E-A233-76D347404CD2}" destId="{077548B5-8B49-FD44-BC47-87E756B300DA}" srcOrd="2" destOrd="0" parTransId="{9165C718-5D12-3F44-93CE-7D34827A773D}" sibTransId="{75EF0212-E38B-F743-84DB-DF917C267E36}"/>
    <dgm:cxn modelId="{A9CC39B7-7CA9-584C-89AF-4BEE32760F17}" type="presOf" srcId="{17E56BEA-FA28-2742-A1D8-ED8072673FDD}" destId="{824F6B2B-459C-4F44-A559-96ADDC2F0931}" srcOrd="1" destOrd="0" presId="urn:microsoft.com/office/officeart/2005/8/layout/chart3"/>
    <dgm:cxn modelId="{147AFBC9-91DC-F94A-A99A-04A54C2782C1}" type="presOf" srcId="{EC38CD4C-B37E-E947-B068-AE982DDE353C}" destId="{DAE7E0FB-F24B-6F4F-9396-3EF03D34DE56}" srcOrd="0" destOrd="0" presId="urn:microsoft.com/office/officeart/2005/8/layout/chart3"/>
    <dgm:cxn modelId="{70A4E1FD-CDF3-AB44-BCB2-0C9E6EF7844B}" srcId="{7530D6FF-493E-7C4E-A233-76D347404CD2}" destId="{17E56BEA-FA28-2742-A1D8-ED8072673FDD}" srcOrd="0" destOrd="0" parTransId="{40C75707-8C4C-3945-9798-2EDFE99E5AD8}" sibTransId="{EBEE7FD1-1CA9-6A4B-9809-76E46897B1B2}"/>
    <dgm:cxn modelId="{7DB5DA04-B283-434A-A8A9-A68D609580F3}" type="presParOf" srcId="{E4C290C1-7E4C-284C-92F0-7C7825211B66}" destId="{639B9408-AECE-6545-9565-435C4B6A44C3}" srcOrd="0" destOrd="0" presId="urn:microsoft.com/office/officeart/2005/8/layout/chart3"/>
    <dgm:cxn modelId="{A2931A08-72A3-DD4C-ADBB-12FCC19CFC3B}" type="presParOf" srcId="{E4C290C1-7E4C-284C-92F0-7C7825211B66}" destId="{824F6B2B-459C-4F44-A559-96ADDC2F0931}" srcOrd="1" destOrd="0" presId="urn:microsoft.com/office/officeart/2005/8/layout/chart3"/>
    <dgm:cxn modelId="{6C2516F0-63BF-E34C-BCE3-B0E014CB41BD}" type="presParOf" srcId="{E4C290C1-7E4C-284C-92F0-7C7825211B66}" destId="{DAE7E0FB-F24B-6F4F-9396-3EF03D34DE56}" srcOrd="2" destOrd="0" presId="urn:microsoft.com/office/officeart/2005/8/layout/chart3"/>
    <dgm:cxn modelId="{71FF3385-E028-DB4C-8204-50930B9A57C6}" type="presParOf" srcId="{E4C290C1-7E4C-284C-92F0-7C7825211B66}" destId="{FBDE473F-34F7-374C-8816-649327BC5849}" srcOrd="3" destOrd="0" presId="urn:microsoft.com/office/officeart/2005/8/layout/chart3"/>
    <dgm:cxn modelId="{484F5BAC-4CF9-C34C-932E-92B5E70CBFF6}" type="presParOf" srcId="{E4C290C1-7E4C-284C-92F0-7C7825211B66}" destId="{1E711D64-A222-094B-A7B0-73FD45F4D6D5}" srcOrd="4" destOrd="0" presId="urn:microsoft.com/office/officeart/2005/8/layout/chart3"/>
    <dgm:cxn modelId="{C288DC45-AD3B-0C4B-AB64-1064A38CC9AC}" type="presParOf" srcId="{E4C290C1-7E4C-284C-92F0-7C7825211B66}" destId="{F5A6BF09-A667-9D47-8F80-843002C7997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0D6FF-493E-7C4E-A233-76D347404CD2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17E56BEA-FA28-2742-A1D8-ED8072673FDD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SJF</a:t>
          </a:r>
          <a:endParaRPr lang="ko-KR" altLang="en-US" dirty="0">
            <a:solidFill>
              <a:schemeClr val="tx1"/>
            </a:solidFill>
          </a:endParaRPr>
        </a:p>
      </dgm:t>
    </dgm:pt>
    <dgm:pt modelId="{40C75707-8C4C-3945-9798-2EDFE99E5AD8}" type="parTrans" cxnId="{70A4E1FD-CDF3-AB44-BCB2-0C9E6EF784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BEE7FD1-1CA9-6A4B-9809-76E46897B1B2}" type="sibTrans" cxnId="{70A4E1FD-CDF3-AB44-BCB2-0C9E6EF784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C38CD4C-B37E-E947-B068-AE982DDE353C}">
      <dgm:prSet phldrT="[텍스트]"/>
      <dgm:spPr>
        <a:solidFill>
          <a:srgbClr val="FFFF00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HRN</a:t>
          </a:r>
          <a:endParaRPr lang="ko-KR" altLang="en-US" dirty="0">
            <a:solidFill>
              <a:schemeClr val="tx1"/>
            </a:solidFill>
          </a:endParaRPr>
        </a:p>
      </dgm:t>
    </dgm:pt>
    <dgm:pt modelId="{F52E21F0-9569-4142-A937-A57F16B3EE39}" type="parTrans" cxnId="{6964DE49-7596-6A49-8FD6-E284BC1019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895027E-1994-684F-98B9-041AD7CBF2DC}" type="sibTrans" cxnId="{6964DE49-7596-6A49-8FD6-E284BC1019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77548B5-8B49-FD44-BC47-87E756B300DA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FCFS</a:t>
          </a:r>
          <a:endParaRPr lang="ko-KR" altLang="en-US" dirty="0">
            <a:solidFill>
              <a:schemeClr val="tx1"/>
            </a:solidFill>
          </a:endParaRPr>
        </a:p>
      </dgm:t>
    </dgm:pt>
    <dgm:pt modelId="{9165C718-5D12-3F44-93CE-7D34827A773D}" type="parTrans" cxnId="{9CEA6C9A-285D-2548-AECC-C6C015A7FC0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5EF0212-E38B-F743-84DB-DF917C267E36}" type="sibTrans" cxnId="{9CEA6C9A-285D-2548-AECC-C6C015A7FC0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4C290C1-7E4C-284C-92F0-7C7825211B66}" type="pres">
      <dgm:prSet presAssocID="{7530D6FF-493E-7C4E-A233-76D347404CD2}" presName="compositeShape" presStyleCnt="0">
        <dgm:presLayoutVars>
          <dgm:chMax val="7"/>
          <dgm:dir/>
          <dgm:resizeHandles val="exact"/>
        </dgm:presLayoutVars>
      </dgm:prSet>
      <dgm:spPr/>
    </dgm:pt>
    <dgm:pt modelId="{639B9408-AECE-6545-9565-435C4B6A44C3}" type="pres">
      <dgm:prSet presAssocID="{7530D6FF-493E-7C4E-A233-76D347404CD2}" presName="wedge1" presStyleLbl="node1" presStyleIdx="0" presStyleCnt="3" custLinFactNeighborX="-4949" custLinFactNeighborY="3093"/>
      <dgm:spPr/>
    </dgm:pt>
    <dgm:pt modelId="{824F6B2B-459C-4F44-A559-96ADDC2F0931}" type="pres">
      <dgm:prSet presAssocID="{7530D6FF-493E-7C4E-A233-76D347404C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E7E0FB-F24B-6F4F-9396-3EF03D34DE56}" type="pres">
      <dgm:prSet presAssocID="{7530D6FF-493E-7C4E-A233-76D347404CD2}" presName="wedge2" presStyleLbl="node1" presStyleIdx="1" presStyleCnt="3"/>
      <dgm:spPr/>
    </dgm:pt>
    <dgm:pt modelId="{FBDE473F-34F7-374C-8816-649327BC5849}" type="pres">
      <dgm:prSet presAssocID="{7530D6FF-493E-7C4E-A233-76D347404C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E711D64-A222-094B-A7B0-73FD45F4D6D5}" type="pres">
      <dgm:prSet presAssocID="{7530D6FF-493E-7C4E-A233-76D347404CD2}" presName="wedge3" presStyleLbl="node1" presStyleIdx="2" presStyleCnt="3"/>
      <dgm:spPr/>
    </dgm:pt>
    <dgm:pt modelId="{F5A6BF09-A667-9D47-8F80-843002C79971}" type="pres">
      <dgm:prSet presAssocID="{7530D6FF-493E-7C4E-A233-76D347404C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234722C-3DA4-D849-9E71-4D07E0C1A3C4}" type="presOf" srcId="{077548B5-8B49-FD44-BC47-87E756B300DA}" destId="{F5A6BF09-A667-9D47-8F80-843002C79971}" srcOrd="1" destOrd="0" presId="urn:microsoft.com/office/officeart/2005/8/layout/chart3"/>
    <dgm:cxn modelId="{6964DE49-7596-6A49-8FD6-E284BC1019A7}" srcId="{7530D6FF-493E-7C4E-A233-76D347404CD2}" destId="{EC38CD4C-B37E-E947-B068-AE982DDE353C}" srcOrd="1" destOrd="0" parTransId="{F52E21F0-9569-4142-A937-A57F16B3EE39}" sibTransId="{F895027E-1994-684F-98B9-041AD7CBF2DC}"/>
    <dgm:cxn modelId="{EB1C6C52-B1B3-5441-BAA2-1FE25C557562}" type="presOf" srcId="{EC38CD4C-B37E-E947-B068-AE982DDE353C}" destId="{FBDE473F-34F7-374C-8816-649327BC5849}" srcOrd="1" destOrd="0" presId="urn:microsoft.com/office/officeart/2005/8/layout/chart3"/>
    <dgm:cxn modelId="{3983F45E-2D7E-A04C-BDC3-1EF1E0325946}" type="presOf" srcId="{7530D6FF-493E-7C4E-A233-76D347404CD2}" destId="{E4C290C1-7E4C-284C-92F0-7C7825211B66}" srcOrd="0" destOrd="0" presId="urn:microsoft.com/office/officeart/2005/8/layout/chart3"/>
    <dgm:cxn modelId="{36090A62-1307-3247-92E9-7E541923D3B7}" type="presOf" srcId="{077548B5-8B49-FD44-BC47-87E756B300DA}" destId="{1E711D64-A222-094B-A7B0-73FD45F4D6D5}" srcOrd="0" destOrd="0" presId="urn:microsoft.com/office/officeart/2005/8/layout/chart3"/>
    <dgm:cxn modelId="{1FDB5579-FC3C-D34E-A9CF-DA34BBB75C81}" type="presOf" srcId="{17E56BEA-FA28-2742-A1D8-ED8072673FDD}" destId="{639B9408-AECE-6545-9565-435C4B6A44C3}" srcOrd="0" destOrd="0" presId="urn:microsoft.com/office/officeart/2005/8/layout/chart3"/>
    <dgm:cxn modelId="{9CEA6C9A-285D-2548-AECC-C6C015A7FC08}" srcId="{7530D6FF-493E-7C4E-A233-76D347404CD2}" destId="{077548B5-8B49-FD44-BC47-87E756B300DA}" srcOrd="2" destOrd="0" parTransId="{9165C718-5D12-3F44-93CE-7D34827A773D}" sibTransId="{75EF0212-E38B-F743-84DB-DF917C267E36}"/>
    <dgm:cxn modelId="{A9CC39B7-7CA9-584C-89AF-4BEE32760F17}" type="presOf" srcId="{17E56BEA-FA28-2742-A1D8-ED8072673FDD}" destId="{824F6B2B-459C-4F44-A559-96ADDC2F0931}" srcOrd="1" destOrd="0" presId="urn:microsoft.com/office/officeart/2005/8/layout/chart3"/>
    <dgm:cxn modelId="{147AFBC9-91DC-F94A-A99A-04A54C2782C1}" type="presOf" srcId="{EC38CD4C-B37E-E947-B068-AE982DDE353C}" destId="{DAE7E0FB-F24B-6F4F-9396-3EF03D34DE56}" srcOrd="0" destOrd="0" presId="urn:microsoft.com/office/officeart/2005/8/layout/chart3"/>
    <dgm:cxn modelId="{70A4E1FD-CDF3-AB44-BCB2-0C9E6EF7844B}" srcId="{7530D6FF-493E-7C4E-A233-76D347404CD2}" destId="{17E56BEA-FA28-2742-A1D8-ED8072673FDD}" srcOrd="0" destOrd="0" parTransId="{40C75707-8C4C-3945-9798-2EDFE99E5AD8}" sibTransId="{EBEE7FD1-1CA9-6A4B-9809-76E46897B1B2}"/>
    <dgm:cxn modelId="{7DB5DA04-B283-434A-A8A9-A68D609580F3}" type="presParOf" srcId="{E4C290C1-7E4C-284C-92F0-7C7825211B66}" destId="{639B9408-AECE-6545-9565-435C4B6A44C3}" srcOrd="0" destOrd="0" presId="urn:microsoft.com/office/officeart/2005/8/layout/chart3"/>
    <dgm:cxn modelId="{A2931A08-72A3-DD4C-ADBB-12FCC19CFC3B}" type="presParOf" srcId="{E4C290C1-7E4C-284C-92F0-7C7825211B66}" destId="{824F6B2B-459C-4F44-A559-96ADDC2F0931}" srcOrd="1" destOrd="0" presId="urn:microsoft.com/office/officeart/2005/8/layout/chart3"/>
    <dgm:cxn modelId="{6C2516F0-63BF-E34C-BCE3-B0E014CB41BD}" type="presParOf" srcId="{E4C290C1-7E4C-284C-92F0-7C7825211B66}" destId="{DAE7E0FB-F24B-6F4F-9396-3EF03D34DE56}" srcOrd="2" destOrd="0" presId="urn:microsoft.com/office/officeart/2005/8/layout/chart3"/>
    <dgm:cxn modelId="{71FF3385-E028-DB4C-8204-50930B9A57C6}" type="presParOf" srcId="{E4C290C1-7E4C-284C-92F0-7C7825211B66}" destId="{FBDE473F-34F7-374C-8816-649327BC5849}" srcOrd="3" destOrd="0" presId="urn:microsoft.com/office/officeart/2005/8/layout/chart3"/>
    <dgm:cxn modelId="{484F5BAC-4CF9-C34C-932E-92B5E70CBFF6}" type="presParOf" srcId="{E4C290C1-7E4C-284C-92F0-7C7825211B66}" destId="{1E711D64-A222-094B-A7B0-73FD45F4D6D5}" srcOrd="4" destOrd="0" presId="urn:microsoft.com/office/officeart/2005/8/layout/chart3"/>
    <dgm:cxn modelId="{C288DC45-AD3B-0C4B-AB64-1064A38CC9AC}" type="presParOf" srcId="{E4C290C1-7E4C-284C-92F0-7C7825211B66}" destId="{F5A6BF09-A667-9D47-8F80-843002C7997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8D956F-3E81-9942-8977-328A73BE768C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077B74-8EA0-9348-9611-B9E54252FE6A}">
      <dgm:prSet phldrT="[텍스트]"/>
      <dgm:spPr/>
      <dgm:t>
        <a:bodyPr/>
        <a:lstStyle/>
        <a:p>
          <a:pPr latinLnBrk="1"/>
          <a:r>
            <a:rPr lang="ko-KR" altLang="en-US" dirty="0" err="1"/>
            <a:t>비선점</a:t>
          </a:r>
          <a:endParaRPr lang="ko-KR" altLang="en-US" dirty="0"/>
        </a:p>
      </dgm:t>
    </dgm:pt>
    <dgm:pt modelId="{322338E9-6C7D-F14A-A2B7-2828067E66C5}" type="parTrans" cxnId="{2C4E5C7E-C570-014A-8A88-10C6413DFEC5}">
      <dgm:prSet/>
      <dgm:spPr/>
      <dgm:t>
        <a:bodyPr/>
        <a:lstStyle/>
        <a:p>
          <a:pPr latinLnBrk="1"/>
          <a:endParaRPr lang="ko-KR" altLang="en-US"/>
        </a:p>
      </dgm:t>
    </dgm:pt>
    <dgm:pt modelId="{B308DEDB-D5C8-1146-9223-8505961B8A6D}" type="sibTrans" cxnId="{2C4E5C7E-C570-014A-8A88-10C6413DFEC5}">
      <dgm:prSet/>
      <dgm:spPr/>
      <dgm:t>
        <a:bodyPr/>
        <a:lstStyle/>
        <a:p>
          <a:pPr latinLnBrk="1"/>
          <a:endParaRPr lang="ko-KR" altLang="en-US"/>
        </a:p>
      </dgm:t>
    </dgm:pt>
    <dgm:pt modelId="{9ACFB00E-FEB6-E945-9331-BBE3DB8CCE87}">
      <dgm:prSet phldrT="[텍스트]"/>
      <dgm:spPr/>
      <dgm:t>
        <a:bodyPr/>
        <a:lstStyle/>
        <a:p>
          <a:pPr latinLnBrk="1"/>
          <a:r>
            <a:rPr lang="ko-KR" altLang="en-US" b="0" i="0" dirty="0"/>
            <a:t>프로세스가 </a:t>
          </a:r>
          <a:r>
            <a:rPr lang="en" b="0" i="0" dirty="0"/>
            <a:t>CPU</a:t>
          </a:r>
          <a:r>
            <a:rPr lang="ko-KR" altLang="en-US" b="0" i="0" dirty="0" err="1"/>
            <a:t>를</a:t>
          </a:r>
          <a:r>
            <a:rPr lang="ko-KR" altLang="en-US" b="0" i="0" dirty="0"/>
            <a:t> 할당 받으면 해당 프로세스가 완료될</a:t>
          </a:r>
          <a:br>
            <a:rPr lang="ko-KR" altLang="en-US" b="0" i="0" dirty="0"/>
          </a:br>
          <a:r>
            <a:rPr lang="ko-KR" altLang="en-US" b="0" i="0" dirty="0"/>
            <a:t>  때까지 </a:t>
          </a:r>
          <a:r>
            <a:rPr lang="en" b="0" i="0" dirty="0"/>
            <a:t>CPU</a:t>
          </a:r>
          <a:r>
            <a:rPr lang="ko-KR" altLang="en-US" b="0" i="0" dirty="0" err="1"/>
            <a:t>를</a:t>
          </a:r>
          <a:r>
            <a:rPr lang="ko-KR" altLang="en-US" b="0" i="0" dirty="0"/>
            <a:t> 사용</a:t>
          </a:r>
          <a:endParaRPr lang="ko-KR" altLang="en-US" dirty="0"/>
        </a:p>
      </dgm:t>
    </dgm:pt>
    <dgm:pt modelId="{2CC2C9A9-9FA3-D944-8500-1ADAB3CD7B81}" type="parTrans" cxnId="{C58AB63F-054D-AC43-AEC3-681DD4DAFF06}">
      <dgm:prSet/>
      <dgm:spPr/>
      <dgm:t>
        <a:bodyPr/>
        <a:lstStyle/>
        <a:p>
          <a:pPr latinLnBrk="1"/>
          <a:endParaRPr lang="ko-KR" altLang="en-US"/>
        </a:p>
      </dgm:t>
    </dgm:pt>
    <dgm:pt modelId="{BA0D52D9-105B-F942-8E51-0EC2D6E547AB}" type="sibTrans" cxnId="{C58AB63F-054D-AC43-AEC3-681DD4DAFF06}">
      <dgm:prSet/>
      <dgm:spPr/>
      <dgm:t>
        <a:bodyPr/>
        <a:lstStyle/>
        <a:p>
          <a:pPr latinLnBrk="1"/>
          <a:endParaRPr lang="ko-KR" altLang="en-US"/>
        </a:p>
      </dgm:t>
    </dgm:pt>
    <dgm:pt modelId="{54F1EB46-B8B6-7441-BED0-EA29BC4D944D}">
      <dgm:prSet phldrT="[텍스트]"/>
      <dgm:spPr/>
      <dgm:t>
        <a:bodyPr/>
        <a:lstStyle/>
        <a:p>
          <a:pPr latinLnBrk="1"/>
          <a:r>
            <a:rPr lang="ko-KR" altLang="en-US" b="0" i="0" dirty="0"/>
            <a:t>모든 프로세스에 대한 요구를 공정하게 처리할 수 있음</a:t>
          </a:r>
          <a:endParaRPr lang="ko-KR" altLang="en-US" dirty="0"/>
        </a:p>
      </dgm:t>
    </dgm:pt>
    <dgm:pt modelId="{83C4765A-C949-6E45-BB0D-2E99DA790D05}" type="parTrans" cxnId="{5898E969-F2AE-DC4F-AA59-1017ED73D603}">
      <dgm:prSet/>
      <dgm:spPr/>
      <dgm:t>
        <a:bodyPr/>
        <a:lstStyle/>
        <a:p>
          <a:pPr latinLnBrk="1"/>
          <a:endParaRPr lang="ko-KR" altLang="en-US"/>
        </a:p>
      </dgm:t>
    </dgm:pt>
    <dgm:pt modelId="{8A0F01AA-D8DD-764B-8F93-F98567EC8E28}" type="sibTrans" cxnId="{5898E969-F2AE-DC4F-AA59-1017ED73D603}">
      <dgm:prSet/>
      <dgm:spPr/>
      <dgm:t>
        <a:bodyPr/>
        <a:lstStyle/>
        <a:p>
          <a:pPr latinLnBrk="1"/>
          <a:endParaRPr lang="ko-KR" altLang="en-US"/>
        </a:p>
      </dgm:t>
    </dgm:pt>
    <dgm:pt modelId="{0E0A03B3-90E3-7242-8A6D-C69EBE6102E9}">
      <dgm:prSet phldrT="[텍스트]"/>
      <dgm:spPr/>
      <dgm:t>
        <a:bodyPr/>
        <a:lstStyle/>
        <a:p>
          <a:pPr latinLnBrk="1"/>
          <a:r>
            <a:rPr lang="ko-KR" altLang="en-US" dirty="0"/>
            <a:t>선점</a:t>
          </a:r>
        </a:p>
      </dgm:t>
    </dgm:pt>
    <dgm:pt modelId="{6029B649-369D-8347-AEE4-B0443B200297}" type="parTrans" cxnId="{6F4ACE81-BF51-0D4E-A8AB-0161AC55116B}">
      <dgm:prSet/>
      <dgm:spPr/>
      <dgm:t>
        <a:bodyPr/>
        <a:lstStyle/>
        <a:p>
          <a:pPr latinLnBrk="1"/>
          <a:endParaRPr lang="ko-KR" altLang="en-US"/>
        </a:p>
      </dgm:t>
    </dgm:pt>
    <dgm:pt modelId="{B3FD2FB3-7A9C-1D4E-96DB-5F3DC2A237EB}" type="sibTrans" cxnId="{6F4ACE81-BF51-0D4E-A8AB-0161AC55116B}">
      <dgm:prSet/>
      <dgm:spPr/>
      <dgm:t>
        <a:bodyPr/>
        <a:lstStyle/>
        <a:p>
          <a:pPr latinLnBrk="1"/>
          <a:endParaRPr lang="ko-KR" altLang="en-US"/>
        </a:p>
      </dgm:t>
    </dgm:pt>
    <dgm:pt modelId="{0109843D-21D8-E047-88EE-E407CEDBAA57}">
      <dgm:prSet phldrT="[텍스트]"/>
      <dgm:spPr/>
      <dgm:t>
        <a:bodyPr/>
        <a:lstStyle/>
        <a:p>
          <a:pPr latinLnBrk="1"/>
          <a:r>
            <a:rPr lang="ko-KR" altLang="en-US" b="0" i="0" dirty="0"/>
            <a:t>하나의 프로세스가 실행 중 일 때</a:t>
          </a:r>
          <a:r>
            <a:rPr lang="en-US" altLang="ko-KR" b="0" i="0" dirty="0"/>
            <a:t>, </a:t>
          </a:r>
          <a:r>
            <a:rPr lang="ko-KR" altLang="en-US" b="0" i="0" dirty="0"/>
            <a:t>우선 순위가 높은 다른</a:t>
          </a:r>
          <a:br>
            <a:rPr lang="ko-KR" altLang="en-US" b="0" i="0" dirty="0"/>
          </a:br>
          <a:r>
            <a:rPr lang="ko-KR" altLang="en-US" b="0" i="0" dirty="0"/>
            <a:t>  프로세스가 </a:t>
          </a:r>
          <a:r>
            <a:rPr lang="en" b="0" i="0" dirty="0"/>
            <a:t>CPU</a:t>
          </a:r>
          <a:r>
            <a:rPr lang="ko-KR" altLang="en-US" b="0" i="0" dirty="0" err="1"/>
            <a:t>를</a:t>
          </a:r>
          <a:r>
            <a:rPr lang="ko-KR" altLang="en-US" b="0" i="0" dirty="0"/>
            <a:t> 강제로 빼앗아 사용할 수 있음</a:t>
          </a:r>
          <a:endParaRPr lang="ko-KR" altLang="en-US" dirty="0"/>
        </a:p>
      </dgm:t>
    </dgm:pt>
    <dgm:pt modelId="{43D5353F-0D80-394A-AC8E-843198BC7928}" type="parTrans" cxnId="{9302ECF2-B65A-D84B-95F3-FF287A94A2D7}">
      <dgm:prSet/>
      <dgm:spPr/>
      <dgm:t>
        <a:bodyPr/>
        <a:lstStyle/>
        <a:p>
          <a:pPr latinLnBrk="1"/>
          <a:endParaRPr lang="ko-KR" altLang="en-US"/>
        </a:p>
      </dgm:t>
    </dgm:pt>
    <dgm:pt modelId="{EC69285A-F63F-514A-A25B-A4C0FF0F0B88}" type="sibTrans" cxnId="{9302ECF2-B65A-D84B-95F3-FF287A94A2D7}">
      <dgm:prSet/>
      <dgm:spPr/>
      <dgm:t>
        <a:bodyPr/>
        <a:lstStyle/>
        <a:p>
          <a:pPr latinLnBrk="1"/>
          <a:endParaRPr lang="ko-KR" altLang="en-US"/>
        </a:p>
      </dgm:t>
    </dgm:pt>
    <dgm:pt modelId="{885C1D1A-88DC-E449-BD0D-D1652D9FC134}">
      <dgm:prSet phldrT="[텍스트]"/>
      <dgm:spPr/>
      <dgm:t>
        <a:bodyPr/>
        <a:lstStyle/>
        <a:p>
          <a:pPr latinLnBrk="1"/>
          <a:r>
            <a:rPr lang="ko-KR" altLang="en-US" b="0" i="0" dirty="0"/>
            <a:t>우선 순위가 높은 프로세스를 빠르게 처리할 수 있음</a:t>
          </a:r>
          <a:endParaRPr lang="ko-KR" altLang="en-US" dirty="0"/>
        </a:p>
      </dgm:t>
    </dgm:pt>
    <dgm:pt modelId="{974FEDEE-5370-CF4A-BD2A-89BDA8D5DB2F}" type="parTrans" cxnId="{30DC5349-8124-8D42-AD64-C8AD5E4CE3BC}">
      <dgm:prSet/>
      <dgm:spPr/>
      <dgm:t>
        <a:bodyPr/>
        <a:lstStyle/>
        <a:p>
          <a:pPr latinLnBrk="1"/>
          <a:endParaRPr lang="ko-KR" altLang="en-US"/>
        </a:p>
      </dgm:t>
    </dgm:pt>
    <dgm:pt modelId="{F1DBBFD4-885A-0744-B9F6-F914015AC86E}" type="sibTrans" cxnId="{30DC5349-8124-8D42-AD64-C8AD5E4CE3BC}">
      <dgm:prSet/>
      <dgm:spPr/>
      <dgm:t>
        <a:bodyPr/>
        <a:lstStyle/>
        <a:p>
          <a:pPr latinLnBrk="1"/>
          <a:endParaRPr lang="ko-KR" altLang="en-US"/>
        </a:p>
      </dgm:t>
    </dgm:pt>
    <dgm:pt modelId="{A4035988-3DB7-944D-8274-C811014E80E3}">
      <dgm:prSet/>
      <dgm:spPr/>
      <dgm:t>
        <a:bodyPr/>
        <a:lstStyle/>
        <a:p>
          <a:pPr latinLnBrk="1"/>
          <a:endParaRPr lang="ko-Kore-KR" altLang="en-US" dirty="0"/>
        </a:p>
      </dgm:t>
    </dgm:pt>
    <dgm:pt modelId="{D3C25BFB-FDCC-584C-AAF0-A53472CCCC44}" type="parTrans" cxnId="{3FA57390-EFB8-C140-AA33-18DFFA007C42}">
      <dgm:prSet/>
      <dgm:spPr/>
      <dgm:t>
        <a:bodyPr/>
        <a:lstStyle/>
        <a:p>
          <a:pPr latinLnBrk="1"/>
          <a:endParaRPr lang="ko-KR" altLang="en-US"/>
        </a:p>
      </dgm:t>
    </dgm:pt>
    <dgm:pt modelId="{202FB738-7484-0141-A669-5004C899075A}" type="sibTrans" cxnId="{3FA57390-EFB8-C140-AA33-18DFFA007C42}">
      <dgm:prSet/>
      <dgm:spPr/>
      <dgm:t>
        <a:bodyPr/>
        <a:lstStyle/>
        <a:p>
          <a:pPr latinLnBrk="1"/>
          <a:endParaRPr lang="ko-KR" altLang="en-US"/>
        </a:p>
      </dgm:t>
    </dgm:pt>
    <dgm:pt modelId="{D6057B2A-FEC2-DB4E-B363-A1A8FA909E91}">
      <dgm:prSet phldrT="[텍스트]"/>
      <dgm:spPr/>
      <dgm:t>
        <a:bodyPr/>
        <a:lstStyle/>
        <a:p>
          <a:pPr latinLnBrk="1"/>
          <a:r>
            <a:rPr lang="ko-KR" altLang="en-US" b="0" i="0" dirty="0"/>
            <a:t>일괄 처리 방식에 적합</a:t>
          </a:r>
          <a:r>
            <a:rPr lang="en-US" altLang="ko-KR" b="0" i="0" dirty="0"/>
            <a:t>, </a:t>
          </a:r>
          <a:r>
            <a:rPr lang="ko-KR" altLang="en-US" b="0" i="0" dirty="0"/>
            <a:t>중요한 작업</a:t>
          </a:r>
          <a:r>
            <a:rPr lang="en-US" altLang="ko-KR" b="0" i="0" dirty="0"/>
            <a:t>(</a:t>
          </a:r>
          <a:r>
            <a:rPr lang="ko-KR" altLang="en-US" b="0" i="0" dirty="0"/>
            <a:t>짧은 작업</a:t>
          </a:r>
          <a:r>
            <a:rPr lang="en-US" altLang="ko-KR" b="0" i="0" dirty="0"/>
            <a:t>)</a:t>
          </a:r>
          <a:r>
            <a:rPr lang="ko-KR" altLang="en-US" b="0" i="0" dirty="0"/>
            <a:t>이</a:t>
          </a:r>
          <a:br>
            <a:rPr lang="ko-KR" altLang="en-US" b="0" i="0" dirty="0"/>
          </a:br>
          <a:r>
            <a:rPr lang="ko-KR" altLang="en-US" b="0" i="0" dirty="0"/>
            <a:t>  중요하지 않은 작업</a:t>
          </a:r>
          <a:r>
            <a:rPr lang="en-US" altLang="ko-KR" b="0" i="0" dirty="0"/>
            <a:t>(</a:t>
          </a:r>
          <a:r>
            <a:rPr lang="ko-KR" altLang="en-US" b="0" i="0" dirty="0"/>
            <a:t>긴 작업</a:t>
          </a:r>
          <a:r>
            <a:rPr lang="en-US" altLang="ko-KR" b="0" i="0" dirty="0"/>
            <a:t>)</a:t>
          </a:r>
          <a:r>
            <a:rPr lang="ko-KR" altLang="en-US" b="0" i="0" dirty="0"/>
            <a:t>을 기다리는 경우가 발생할 수 있음</a:t>
          </a:r>
          <a:endParaRPr lang="ko-KR" altLang="en-US" dirty="0"/>
        </a:p>
      </dgm:t>
    </dgm:pt>
    <dgm:pt modelId="{4CA75B00-CCC5-C041-8657-A3E71CC9E870}" type="parTrans" cxnId="{8030723F-EDFB-3640-A47B-BD7E850FF68C}">
      <dgm:prSet/>
      <dgm:spPr/>
      <dgm:t>
        <a:bodyPr/>
        <a:lstStyle/>
        <a:p>
          <a:pPr latinLnBrk="1"/>
          <a:endParaRPr lang="ko-KR" altLang="en-US"/>
        </a:p>
      </dgm:t>
    </dgm:pt>
    <dgm:pt modelId="{AA838015-9B4F-4B47-867B-47B7E7B87AE9}" type="sibTrans" cxnId="{8030723F-EDFB-3640-A47B-BD7E850FF68C}">
      <dgm:prSet/>
      <dgm:spPr/>
      <dgm:t>
        <a:bodyPr/>
        <a:lstStyle/>
        <a:p>
          <a:pPr latinLnBrk="1"/>
          <a:endParaRPr lang="ko-KR" altLang="en-US"/>
        </a:p>
      </dgm:t>
    </dgm:pt>
    <dgm:pt modelId="{1F137A24-E21B-6942-90F6-62B4D5E4D0FA}">
      <dgm:prSet phldrT="[텍스트]"/>
      <dgm:spPr/>
      <dgm:t>
        <a:bodyPr/>
        <a:lstStyle/>
        <a:p>
          <a:pPr latinLnBrk="1"/>
          <a:r>
            <a:rPr lang="ko-KR" altLang="en-US" b="0" i="0" dirty="0"/>
            <a:t>빠른 응답 시간을 요구하는 대화식 시분할 시스템이나 처리 시간이 제한되어 있는 실시간 시스템에 유용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77864D1E-6FFD-784A-BEA0-8E2C42CB47DB}" type="parTrans" cxnId="{E6234C18-B8AF-9343-8F66-0C6BC6F08560}">
      <dgm:prSet/>
      <dgm:spPr/>
      <dgm:t>
        <a:bodyPr/>
        <a:lstStyle/>
        <a:p>
          <a:pPr latinLnBrk="1"/>
          <a:endParaRPr lang="ko-KR" altLang="en-US"/>
        </a:p>
      </dgm:t>
    </dgm:pt>
    <dgm:pt modelId="{506E1C47-5FF3-514B-9CF1-D93CF0F816C4}" type="sibTrans" cxnId="{E6234C18-B8AF-9343-8F66-0C6BC6F08560}">
      <dgm:prSet/>
      <dgm:spPr/>
      <dgm:t>
        <a:bodyPr/>
        <a:lstStyle/>
        <a:p>
          <a:pPr latinLnBrk="1"/>
          <a:endParaRPr lang="ko-KR" altLang="en-US"/>
        </a:p>
      </dgm:t>
    </dgm:pt>
    <dgm:pt modelId="{1424DBAF-D8C0-434F-86ED-E0522EEEF613}">
      <dgm:prSet phldrT="[텍스트]"/>
      <dgm:spPr/>
      <dgm:t>
        <a:bodyPr/>
        <a:lstStyle/>
        <a:p>
          <a:pPr latinLnBrk="1"/>
          <a:r>
            <a:rPr lang="ko-KR" altLang="en-US" b="0" i="0" dirty="0"/>
            <a:t>많은 오버헤드를 초래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DBBB9D78-3AB9-8841-B5C6-F3C41FAA6638}" type="parTrans" cxnId="{032DE7CF-92D5-1C49-AA51-DA11C9D2E327}">
      <dgm:prSet/>
      <dgm:spPr/>
      <dgm:t>
        <a:bodyPr/>
        <a:lstStyle/>
        <a:p>
          <a:pPr latinLnBrk="1"/>
          <a:endParaRPr lang="ko-KR" altLang="en-US"/>
        </a:p>
      </dgm:t>
    </dgm:pt>
    <dgm:pt modelId="{6B641144-0D59-BD46-B63C-8940D569EEC9}" type="sibTrans" cxnId="{032DE7CF-92D5-1C49-AA51-DA11C9D2E327}">
      <dgm:prSet/>
      <dgm:spPr/>
      <dgm:t>
        <a:bodyPr/>
        <a:lstStyle/>
        <a:p>
          <a:pPr latinLnBrk="1"/>
          <a:endParaRPr lang="ko-KR" altLang="en-US"/>
        </a:p>
      </dgm:t>
    </dgm:pt>
    <dgm:pt modelId="{4BAD6994-CA69-764A-A0C8-9C34EC7ADCE6}" type="pres">
      <dgm:prSet presAssocID="{7A8D956F-3E81-9942-8977-328A73BE768C}" presName="Name0" presStyleCnt="0">
        <dgm:presLayoutVars>
          <dgm:dir/>
          <dgm:animLvl val="lvl"/>
          <dgm:resizeHandles/>
        </dgm:presLayoutVars>
      </dgm:prSet>
      <dgm:spPr/>
    </dgm:pt>
    <dgm:pt modelId="{A1043757-8C1C-1944-871A-9DD1BDADCECC}" type="pres">
      <dgm:prSet presAssocID="{05077B74-8EA0-9348-9611-B9E54252FE6A}" presName="linNode" presStyleCnt="0"/>
      <dgm:spPr/>
    </dgm:pt>
    <dgm:pt modelId="{66AA0D16-ED40-D94B-BF93-40709F96C320}" type="pres">
      <dgm:prSet presAssocID="{05077B74-8EA0-9348-9611-B9E54252FE6A}" presName="parentShp" presStyleLbl="node1" presStyleIdx="0" presStyleCnt="2" custScaleY="83530" custLinFactNeighborX="-295" custLinFactNeighborY="-723">
        <dgm:presLayoutVars>
          <dgm:bulletEnabled val="1"/>
        </dgm:presLayoutVars>
      </dgm:prSet>
      <dgm:spPr/>
    </dgm:pt>
    <dgm:pt modelId="{C619A32F-D327-AF4B-9DF6-AE58F75CDDFE}" type="pres">
      <dgm:prSet presAssocID="{05077B74-8EA0-9348-9611-B9E54252FE6A}" presName="childShp" presStyleLbl="bgAccFollowNode1" presStyleIdx="0" presStyleCnt="2" custLinFactNeighborY="0">
        <dgm:presLayoutVars>
          <dgm:bulletEnabled val="1"/>
        </dgm:presLayoutVars>
      </dgm:prSet>
      <dgm:spPr/>
    </dgm:pt>
    <dgm:pt modelId="{1DF86684-B025-604D-A9A5-E376B5E920EA}" type="pres">
      <dgm:prSet presAssocID="{B308DEDB-D5C8-1146-9223-8505961B8A6D}" presName="spacing" presStyleCnt="0"/>
      <dgm:spPr/>
    </dgm:pt>
    <dgm:pt modelId="{2AF6D29E-6918-AB42-B51B-529BBBFFB25F}" type="pres">
      <dgm:prSet presAssocID="{0E0A03B3-90E3-7242-8A6D-C69EBE6102E9}" presName="linNode" presStyleCnt="0"/>
      <dgm:spPr/>
    </dgm:pt>
    <dgm:pt modelId="{B346543C-2375-2045-AD25-4AA0AB92125A}" type="pres">
      <dgm:prSet presAssocID="{0E0A03B3-90E3-7242-8A6D-C69EBE6102E9}" presName="parentShp" presStyleLbl="node1" presStyleIdx="1" presStyleCnt="2" custScaleY="84968">
        <dgm:presLayoutVars>
          <dgm:bulletEnabled val="1"/>
        </dgm:presLayoutVars>
      </dgm:prSet>
      <dgm:spPr/>
    </dgm:pt>
    <dgm:pt modelId="{E9BBAA71-917D-9943-94CB-C4E22B2ACC16}" type="pres">
      <dgm:prSet presAssocID="{0E0A03B3-90E3-7242-8A6D-C69EBE6102E9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6AA00507-CB11-9A4C-92C9-68276BB62140}" type="presOf" srcId="{54F1EB46-B8B6-7441-BED0-EA29BC4D944D}" destId="{C619A32F-D327-AF4B-9DF6-AE58F75CDDFE}" srcOrd="0" destOrd="1" presId="urn:microsoft.com/office/officeart/2005/8/layout/vList6"/>
    <dgm:cxn modelId="{E6234C18-B8AF-9343-8F66-0C6BC6F08560}" srcId="{0E0A03B3-90E3-7242-8A6D-C69EBE6102E9}" destId="{1F137A24-E21B-6942-90F6-62B4D5E4D0FA}" srcOrd="2" destOrd="0" parTransId="{77864D1E-6FFD-784A-BEA0-8E2C42CB47DB}" sibTransId="{506E1C47-5FF3-514B-9CF1-D93CF0F816C4}"/>
    <dgm:cxn modelId="{2A611222-8B08-6646-BDCA-DF5AE7116B8B}" type="presOf" srcId="{A4035988-3DB7-944D-8274-C811014E80E3}" destId="{C619A32F-D327-AF4B-9DF6-AE58F75CDDFE}" srcOrd="0" destOrd="3" presId="urn:microsoft.com/office/officeart/2005/8/layout/vList6"/>
    <dgm:cxn modelId="{0C3A9E25-9A83-3249-959A-1D5230280F36}" type="presOf" srcId="{1424DBAF-D8C0-434F-86ED-E0522EEEF613}" destId="{E9BBAA71-917D-9943-94CB-C4E22B2ACC16}" srcOrd="0" destOrd="3" presId="urn:microsoft.com/office/officeart/2005/8/layout/vList6"/>
    <dgm:cxn modelId="{DF230826-36E8-7A4F-9C8E-C2AC24C79AD9}" type="presOf" srcId="{9ACFB00E-FEB6-E945-9331-BBE3DB8CCE87}" destId="{C619A32F-D327-AF4B-9DF6-AE58F75CDDFE}" srcOrd="0" destOrd="0" presId="urn:microsoft.com/office/officeart/2005/8/layout/vList6"/>
    <dgm:cxn modelId="{8030723F-EDFB-3640-A47B-BD7E850FF68C}" srcId="{05077B74-8EA0-9348-9611-B9E54252FE6A}" destId="{D6057B2A-FEC2-DB4E-B363-A1A8FA909E91}" srcOrd="2" destOrd="0" parTransId="{4CA75B00-CCC5-C041-8657-A3E71CC9E870}" sibTransId="{AA838015-9B4F-4B47-867B-47B7E7B87AE9}"/>
    <dgm:cxn modelId="{C58AB63F-054D-AC43-AEC3-681DD4DAFF06}" srcId="{05077B74-8EA0-9348-9611-B9E54252FE6A}" destId="{9ACFB00E-FEB6-E945-9331-BBE3DB8CCE87}" srcOrd="0" destOrd="0" parTransId="{2CC2C9A9-9FA3-D944-8500-1ADAB3CD7B81}" sibTransId="{BA0D52D9-105B-F942-8E51-0EC2D6E547AB}"/>
    <dgm:cxn modelId="{30DC5349-8124-8D42-AD64-C8AD5E4CE3BC}" srcId="{0E0A03B3-90E3-7242-8A6D-C69EBE6102E9}" destId="{885C1D1A-88DC-E449-BD0D-D1652D9FC134}" srcOrd="1" destOrd="0" parTransId="{974FEDEE-5370-CF4A-BD2A-89BDA8D5DB2F}" sibTransId="{F1DBBFD4-885A-0744-B9F6-F914015AC86E}"/>
    <dgm:cxn modelId="{3072E959-43D1-544E-B63F-C2EC0A96502A}" type="presOf" srcId="{D6057B2A-FEC2-DB4E-B363-A1A8FA909E91}" destId="{C619A32F-D327-AF4B-9DF6-AE58F75CDDFE}" srcOrd="0" destOrd="2" presId="urn:microsoft.com/office/officeart/2005/8/layout/vList6"/>
    <dgm:cxn modelId="{5898E969-F2AE-DC4F-AA59-1017ED73D603}" srcId="{05077B74-8EA0-9348-9611-B9E54252FE6A}" destId="{54F1EB46-B8B6-7441-BED0-EA29BC4D944D}" srcOrd="1" destOrd="0" parTransId="{83C4765A-C949-6E45-BB0D-2E99DA790D05}" sibTransId="{8A0F01AA-D8DD-764B-8F93-F98567EC8E28}"/>
    <dgm:cxn modelId="{5E9C9B77-B72C-6C4D-8291-8A9E1D178009}" type="presOf" srcId="{7A8D956F-3E81-9942-8977-328A73BE768C}" destId="{4BAD6994-CA69-764A-A0C8-9C34EC7ADCE6}" srcOrd="0" destOrd="0" presId="urn:microsoft.com/office/officeart/2005/8/layout/vList6"/>
    <dgm:cxn modelId="{2C4E5C7E-C570-014A-8A88-10C6413DFEC5}" srcId="{7A8D956F-3E81-9942-8977-328A73BE768C}" destId="{05077B74-8EA0-9348-9611-B9E54252FE6A}" srcOrd="0" destOrd="0" parTransId="{322338E9-6C7D-F14A-A2B7-2828067E66C5}" sibTransId="{B308DEDB-D5C8-1146-9223-8505961B8A6D}"/>
    <dgm:cxn modelId="{6F4ACE81-BF51-0D4E-A8AB-0161AC55116B}" srcId="{7A8D956F-3E81-9942-8977-328A73BE768C}" destId="{0E0A03B3-90E3-7242-8A6D-C69EBE6102E9}" srcOrd="1" destOrd="0" parTransId="{6029B649-369D-8347-AEE4-B0443B200297}" sibTransId="{B3FD2FB3-7A9C-1D4E-96DB-5F3DC2A237EB}"/>
    <dgm:cxn modelId="{42DA2E8B-7D9D-504A-BF04-7FE7CC4E2D97}" type="presOf" srcId="{1F137A24-E21B-6942-90F6-62B4D5E4D0FA}" destId="{E9BBAA71-917D-9943-94CB-C4E22B2ACC16}" srcOrd="0" destOrd="2" presId="urn:microsoft.com/office/officeart/2005/8/layout/vList6"/>
    <dgm:cxn modelId="{3FA57390-EFB8-C140-AA33-18DFFA007C42}" srcId="{05077B74-8EA0-9348-9611-B9E54252FE6A}" destId="{A4035988-3DB7-944D-8274-C811014E80E3}" srcOrd="3" destOrd="0" parTransId="{D3C25BFB-FDCC-584C-AAF0-A53472CCCC44}" sibTransId="{202FB738-7484-0141-A669-5004C899075A}"/>
    <dgm:cxn modelId="{502399CA-93CD-5944-9C3B-6CFFEB03D243}" type="presOf" srcId="{05077B74-8EA0-9348-9611-B9E54252FE6A}" destId="{66AA0D16-ED40-D94B-BF93-40709F96C320}" srcOrd="0" destOrd="0" presId="urn:microsoft.com/office/officeart/2005/8/layout/vList6"/>
    <dgm:cxn modelId="{032DE7CF-92D5-1C49-AA51-DA11C9D2E327}" srcId="{0E0A03B3-90E3-7242-8A6D-C69EBE6102E9}" destId="{1424DBAF-D8C0-434F-86ED-E0522EEEF613}" srcOrd="3" destOrd="0" parTransId="{DBBB9D78-3AB9-8841-B5C6-F3C41FAA6638}" sibTransId="{6B641144-0D59-BD46-B63C-8940D569EEC9}"/>
    <dgm:cxn modelId="{9C24E0E0-4BED-7149-B263-1D7C4D926D17}" type="presOf" srcId="{0E0A03B3-90E3-7242-8A6D-C69EBE6102E9}" destId="{B346543C-2375-2045-AD25-4AA0AB92125A}" srcOrd="0" destOrd="0" presId="urn:microsoft.com/office/officeart/2005/8/layout/vList6"/>
    <dgm:cxn modelId="{1F3358E2-03BA-7140-9019-02CC5FB7F8EF}" type="presOf" srcId="{885C1D1A-88DC-E449-BD0D-D1652D9FC134}" destId="{E9BBAA71-917D-9943-94CB-C4E22B2ACC16}" srcOrd="0" destOrd="1" presId="urn:microsoft.com/office/officeart/2005/8/layout/vList6"/>
    <dgm:cxn modelId="{74A767E4-4197-3648-9E07-3838DF36E467}" type="presOf" srcId="{0109843D-21D8-E047-88EE-E407CEDBAA57}" destId="{E9BBAA71-917D-9943-94CB-C4E22B2ACC16}" srcOrd="0" destOrd="0" presId="urn:microsoft.com/office/officeart/2005/8/layout/vList6"/>
    <dgm:cxn modelId="{9302ECF2-B65A-D84B-95F3-FF287A94A2D7}" srcId="{0E0A03B3-90E3-7242-8A6D-C69EBE6102E9}" destId="{0109843D-21D8-E047-88EE-E407CEDBAA57}" srcOrd="0" destOrd="0" parTransId="{43D5353F-0D80-394A-AC8E-843198BC7928}" sibTransId="{EC69285A-F63F-514A-A25B-A4C0FF0F0B88}"/>
    <dgm:cxn modelId="{EA7F5561-DAE4-9C41-934B-CB37304C54F7}" type="presParOf" srcId="{4BAD6994-CA69-764A-A0C8-9C34EC7ADCE6}" destId="{A1043757-8C1C-1944-871A-9DD1BDADCECC}" srcOrd="0" destOrd="0" presId="urn:microsoft.com/office/officeart/2005/8/layout/vList6"/>
    <dgm:cxn modelId="{7579FED6-2F5B-F449-9C1D-7C3CFAEB7DE3}" type="presParOf" srcId="{A1043757-8C1C-1944-871A-9DD1BDADCECC}" destId="{66AA0D16-ED40-D94B-BF93-40709F96C320}" srcOrd="0" destOrd="0" presId="urn:microsoft.com/office/officeart/2005/8/layout/vList6"/>
    <dgm:cxn modelId="{CFCEC204-C4DE-314C-A020-6B35EB985C65}" type="presParOf" srcId="{A1043757-8C1C-1944-871A-9DD1BDADCECC}" destId="{C619A32F-D327-AF4B-9DF6-AE58F75CDDFE}" srcOrd="1" destOrd="0" presId="urn:microsoft.com/office/officeart/2005/8/layout/vList6"/>
    <dgm:cxn modelId="{A797F65E-491E-C947-AD56-9D6EDC49BF21}" type="presParOf" srcId="{4BAD6994-CA69-764A-A0C8-9C34EC7ADCE6}" destId="{1DF86684-B025-604D-A9A5-E376B5E920EA}" srcOrd="1" destOrd="0" presId="urn:microsoft.com/office/officeart/2005/8/layout/vList6"/>
    <dgm:cxn modelId="{8842C55C-9521-5A41-A88B-B03156A54BD7}" type="presParOf" srcId="{4BAD6994-CA69-764A-A0C8-9C34EC7ADCE6}" destId="{2AF6D29E-6918-AB42-B51B-529BBBFFB25F}" srcOrd="2" destOrd="0" presId="urn:microsoft.com/office/officeart/2005/8/layout/vList6"/>
    <dgm:cxn modelId="{DF6C1DBD-0914-734B-9E53-6D2DB254DD1D}" type="presParOf" srcId="{2AF6D29E-6918-AB42-B51B-529BBBFFB25F}" destId="{B346543C-2375-2045-AD25-4AA0AB92125A}" srcOrd="0" destOrd="0" presId="urn:microsoft.com/office/officeart/2005/8/layout/vList6"/>
    <dgm:cxn modelId="{1076E3C4-516B-5F40-A709-64E288D030FB}" type="presParOf" srcId="{2AF6D29E-6918-AB42-B51B-529BBBFFB25F}" destId="{E9BBAA71-917D-9943-94CB-C4E22B2ACC1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B9408-AECE-6545-9565-435C4B6A44C3}">
      <dsp:nvSpPr>
        <dsp:cNvPr id="0" name=""/>
        <dsp:cNvSpPr/>
      </dsp:nvSpPr>
      <dsp:spPr>
        <a:xfrm>
          <a:off x="596226" y="335366"/>
          <a:ext cx="2804838" cy="2804838"/>
        </a:xfrm>
        <a:prstGeom prst="pie">
          <a:avLst>
            <a:gd name="adj1" fmla="val 16200000"/>
            <a:gd name="adj2" fmla="val 1800000"/>
          </a:avLst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>
              <a:solidFill>
                <a:schemeClr val="tx1"/>
              </a:solidFill>
            </a:rPr>
            <a:t>SRT</a:t>
          </a:r>
          <a:endParaRPr lang="ko-KR" altLang="en-US" sz="3500" kern="1200" dirty="0">
            <a:solidFill>
              <a:schemeClr val="tx1"/>
            </a:solidFill>
          </a:endParaRPr>
        </a:p>
      </dsp:txBody>
      <dsp:txXfrm>
        <a:off x="2121190" y="852926"/>
        <a:ext cx="951641" cy="934946"/>
      </dsp:txXfrm>
    </dsp:sp>
    <dsp:sp modelId="{DAE7E0FB-F24B-6F4F-9396-3EF03D34DE56}">
      <dsp:nvSpPr>
        <dsp:cNvPr id="0" name=""/>
        <dsp:cNvSpPr/>
      </dsp:nvSpPr>
      <dsp:spPr>
        <a:xfrm>
          <a:off x="605937" y="308866"/>
          <a:ext cx="2804838" cy="2804838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>
              <a:solidFill>
                <a:schemeClr val="tx1"/>
              </a:solidFill>
            </a:rPr>
            <a:t>RR</a:t>
          </a:r>
          <a:endParaRPr lang="ko-KR" altLang="en-US" sz="3500" kern="1200" dirty="0">
            <a:solidFill>
              <a:schemeClr val="tx1"/>
            </a:solidFill>
          </a:endParaRPr>
        </a:p>
      </dsp:txBody>
      <dsp:txXfrm>
        <a:off x="1373929" y="2078586"/>
        <a:ext cx="1268855" cy="868164"/>
      </dsp:txXfrm>
    </dsp:sp>
    <dsp:sp modelId="{1E711D64-A222-094B-A7B0-73FD45F4D6D5}">
      <dsp:nvSpPr>
        <dsp:cNvPr id="0" name=""/>
        <dsp:cNvSpPr/>
      </dsp:nvSpPr>
      <dsp:spPr>
        <a:xfrm>
          <a:off x="566557" y="304154"/>
          <a:ext cx="2804838" cy="2804838"/>
        </a:xfrm>
        <a:prstGeom prst="pie">
          <a:avLst>
            <a:gd name="adj1" fmla="val 9000000"/>
            <a:gd name="adj2" fmla="val 16200000"/>
          </a:avLst>
        </a:prstGeom>
        <a:solidFill>
          <a:srgbClr val="C00000"/>
        </a:solidFill>
        <a:ln w="19050" cap="rnd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>
              <a:solidFill>
                <a:schemeClr val="tx1"/>
              </a:solidFill>
            </a:rPr>
            <a:t>MLQ</a:t>
          </a:r>
          <a:endParaRPr lang="ko-KR" altLang="en-US" sz="3500" kern="1200" dirty="0">
            <a:solidFill>
              <a:schemeClr val="tx1"/>
            </a:solidFill>
          </a:endParaRPr>
        </a:p>
      </dsp:txBody>
      <dsp:txXfrm>
        <a:off x="867076" y="855104"/>
        <a:ext cx="951641" cy="934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B9408-AECE-6545-9565-435C4B6A44C3}">
      <dsp:nvSpPr>
        <dsp:cNvPr id="0" name=""/>
        <dsp:cNvSpPr/>
      </dsp:nvSpPr>
      <dsp:spPr>
        <a:xfrm>
          <a:off x="629854" y="308286"/>
          <a:ext cx="2770190" cy="2770190"/>
        </a:xfrm>
        <a:prstGeom prst="pie">
          <a:avLst>
            <a:gd name="adj1" fmla="val 16200000"/>
            <a:gd name="adj2" fmla="val 180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>
              <a:solidFill>
                <a:schemeClr val="tx1"/>
              </a:solidFill>
            </a:rPr>
            <a:t>SJF</a:t>
          </a:r>
          <a:endParaRPr lang="ko-KR" altLang="en-US" sz="3100" kern="1200" dirty="0">
            <a:solidFill>
              <a:schemeClr val="tx1"/>
            </a:solidFill>
          </a:endParaRPr>
        </a:p>
      </dsp:txBody>
      <dsp:txXfrm>
        <a:off x="2135981" y="819452"/>
        <a:ext cx="939886" cy="923396"/>
      </dsp:txXfrm>
    </dsp:sp>
    <dsp:sp modelId="{DAE7E0FB-F24B-6F4F-9396-3EF03D34DE56}">
      <dsp:nvSpPr>
        <dsp:cNvPr id="0" name=""/>
        <dsp:cNvSpPr/>
      </dsp:nvSpPr>
      <dsp:spPr>
        <a:xfrm>
          <a:off x="624154" y="305050"/>
          <a:ext cx="2770190" cy="2770190"/>
        </a:xfrm>
        <a:prstGeom prst="pie">
          <a:avLst>
            <a:gd name="adj1" fmla="val 1800000"/>
            <a:gd name="adj2" fmla="val 900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>
              <a:solidFill>
                <a:schemeClr val="tx1"/>
              </a:solidFill>
            </a:rPr>
            <a:t>HRN</a:t>
          </a:r>
          <a:endParaRPr lang="ko-KR" altLang="en-US" sz="3100" kern="1200" dirty="0">
            <a:solidFill>
              <a:schemeClr val="tx1"/>
            </a:solidFill>
          </a:endParaRPr>
        </a:p>
      </dsp:txBody>
      <dsp:txXfrm>
        <a:off x="1382659" y="2052909"/>
        <a:ext cx="1253181" cy="857439"/>
      </dsp:txXfrm>
    </dsp:sp>
    <dsp:sp modelId="{1E711D64-A222-094B-A7B0-73FD45F4D6D5}">
      <dsp:nvSpPr>
        <dsp:cNvPr id="0" name=""/>
        <dsp:cNvSpPr/>
      </dsp:nvSpPr>
      <dsp:spPr>
        <a:xfrm>
          <a:off x="624154" y="305050"/>
          <a:ext cx="2770190" cy="2770190"/>
        </a:xfrm>
        <a:prstGeom prst="pie">
          <a:avLst>
            <a:gd name="adj1" fmla="val 9000000"/>
            <a:gd name="adj2" fmla="val 1620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>
              <a:solidFill>
                <a:schemeClr val="tx1"/>
              </a:solidFill>
            </a:rPr>
            <a:t>FCFS</a:t>
          </a:r>
          <a:endParaRPr lang="ko-KR" altLang="en-US" sz="3100" kern="1200" dirty="0">
            <a:solidFill>
              <a:schemeClr val="tx1"/>
            </a:solidFill>
          </a:endParaRPr>
        </a:p>
      </dsp:txBody>
      <dsp:txXfrm>
        <a:off x="920960" y="849195"/>
        <a:ext cx="939886" cy="923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9A32F-D327-AF4B-9DF6-AE58F75CDDFE}">
      <dsp:nvSpPr>
        <dsp:cNvPr id="0" name=""/>
        <dsp:cNvSpPr/>
      </dsp:nvSpPr>
      <dsp:spPr>
        <a:xfrm>
          <a:off x="3507341" y="500"/>
          <a:ext cx="5261011" cy="19522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프로세스가 </a:t>
          </a:r>
          <a:r>
            <a:rPr lang="en" sz="1100" b="0" i="0" kern="1200" dirty="0"/>
            <a:t>CPU</a:t>
          </a:r>
          <a:r>
            <a:rPr lang="ko-KR" altLang="en-US" sz="1100" b="0" i="0" kern="1200" dirty="0" err="1"/>
            <a:t>를</a:t>
          </a:r>
          <a:r>
            <a:rPr lang="ko-KR" altLang="en-US" sz="1100" b="0" i="0" kern="1200" dirty="0"/>
            <a:t> 할당 받으면 해당 프로세스가 완료될</a:t>
          </a:r>
          <a:br>
            <a:rPr lang="ko-KR" altLang="en-US" sz="1100" b="0" i="0" kern="1200" dirty="0"/>
          </a:br>
          <a:r>
            <a:rPr lang="ko-KR" altLang="en-US" sz="1100" b="0" i="0" kern="1200" dirty="0"/>
            <a:t>  때까지 </a:t>
          </a:r>
          <a:r>
            <a:rPr lang="en" sz="1100" b="0" i="0" kern="1200" dirty="0"/>
            <a:t>CPU</a:t>
          </a:r>
          <a:r>
            <a:rPr lang="ko-KR" altLang="en-US" sz="1100" b="0" i="0" kern="1200" dirty="0" err="1"/>
            <a:t>를</a:t>
          </a:r>
          <a:r>
            <a:rPr lang="ko-KR" altLang="en-US" sz="1100" b="0" i="0" kern="1200" dirty="0"/>
            <a:t> 사용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모든 프로세스에 대한 요구를 공정하게 처리할 수 있음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일괄 처리 방식에 적합</a:t>
          </a:r>
          <a:r>
            <a:rPr lang="en-US" altLang="ko-KR" sz="1100" b="0" i="0" kern="1200" dirty="0"/>
            <a:t>, </a:t>
          </a:r>
          <a:r>
            <a:rPr lang="ko-KR" altLang="en-US" sz="1100" b="0" i="0" kern="1200" dirty="0"/>
            <a:t>중요한 작업</a:t>
          </a:r>
          <a:r>
            <a:rPr lang="en-US" altLang="ko-KR" sz="1100" b="0" i="0" kern="1200" dirty="0"/>
            <a:t>(</a:t>
          </a:r>
          <a:r>
            <a:rPr lang="ko-KR" altLang="en-US" sz="1100" b="0" i="0" kern="1200" dirty="0"/>
            <a:t>짧은 작업</a:t>
          </a:r>
          <a:r>
            <a:rPr lang="en-US" altLang="ko-KR" sz="1100" b="0" i="0" kern="1200" dirty="0"/>
            <a:t>)</a:t>
          </a:r>
          <a:r>
            <a:rPr lang="ko-KR" altLang="en-US" sz="1100" b="0" i="0" kern="1200" dirty="0"/>
            <a:t>이</a:t>
          </a:r>
          <a:br>
            <a:rPr lang="ko-KR" altLang="en-US" sz="1100" b="0" i="0" kern="1200" dirty="0"/>
          </a:br>
          <a:r>
            <a:rPr lang="ko-KR" altLang="en-US" sz="1100" b="0" i="0" kern="1200" dirty="0"/>
            <a:t>  중요하지 않은 작업</a:t>
          </a:r>
          <a:r>
            <a:rPr lang="en-US" altLang="ko-KR" sz="1100" b="0" i="0" kern="1200" dirty="0"/>
            <a:t>(</a:t>
          </a:r>
          <a:r>
            <a:rPr lang="ko-KR" altLang="en-US" sz="1100" b="0" i="0" kern="1200" dirty="0"/>
            <a:t>긴 작업</a:t>
          </a:r>
          <a:r>
            <a:rPr lang="en-US" altLang="ko-KR" sz="1100" b="0" i="0" kern="1200" dirty="0"/>
            <a:t>)</a:t>
          </a:r>
          <a:r>
            <a:rPr lang="ko-KR" altLang="en-US" sz="1100" b="0" i="0" kern="1200" dirty="0"/>
            <a:t>을 기다리는 경우가 발생할 수 있음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ore-KR" altLang="en-US" sz="1100" kern="1200" dirty="0"/>
        </a:p>
      </dsp:txBody>
      <dsp:txXfrm>
        <a:off x="3507341" y="244531"/>
        <a:ext cx="4528917" cy="1464188"/>
      </dsp:txXfrm>
    </dsp:sp>
    <dsp:sp modelId="{66AA0D16-ED40-D94B-BF93-40709F96C320}">
      <dsp:nvSpPr>
        <dsp:cNvPr id="0" name=""/>
        <dsp:cNvSpPr/>
      </dsp:nvSpPr>
      <dsp:spPr>
        <a:xfrm>
          <a:off x="0" y="147153"/>
          <a:ext cx="3507341" cy="1630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100" kern="1200" dirty="0" err="1"/>
            <a:t>비선점</a:t>
          </a:r>
          <a:endParaRPr lang="ko-KR" altLang="en-US" sz="6100" kern="1200" dirty="0"/>
        </a:p>
      </dsp:txBody>
      <dsp:txXfrm>
        <a:off x="79605" y="226758"/>
        <a:ext cx="3348131" cy="1471505"/>
      </dsp:txXfrm>
    </dsp:sp>
    <dsp:sp modelId="{E9BBAA71-917D-9943-94CB-C4E22B2ACC16}">
      <dsp:nvSpPr>
        <dsp:cNvPr id="0" name=""/>
        <dsp:cNvSpPr/>
      </dsp:nvSpPr>
      <dsp:spPr>
        <a:xfrm>
          <a:off x="3507341" y="2147976"/>
          <a:ext cx="5261011" cy="19522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하나의 프로세스가 실행 중 일 때</a:t>
          </a:r>
          <a:r>
            <a:rPr lang="en-US" altLang="ko-KR" sz="1100" b="0" i="0" kern="1200" dirty="0"/>
            <a:t>, </a:t>
          </a:r>
          <a:r>
            <a:rPr lang="ko-KR" altLang="en-US" sz="1100" b="0" i="0" kern="1200" dirty="0"/>
            <a:t>우선 순위가 높은 다른</a:t>
          </a:r>
          <a:br>
            <a:rPr lang="ko-KR" altLang="en-US" sz="1100" b="0" i="0" kern="1200" dirty="0"/>
          </a:br>
          <a:r>
            <a:rPr lang="ko-KR" altLang="en-US" sz="1100" b="0" i="0" kern="1200" dirty="0"/>
            <a:t>  프로세스가 </a:t>
          </a:r>
          <a:r>
            <a:rPr lang="en" sz="1100" b="0" i="0" kern="1200" dirty="0"/>
            <a:t>CPU</a:t>
          </a:r>
          <a:r>
            <a:rPr lang="ko-KR" altLang="en-US" sz="1100" b="0" i="0" kern="1200" dirty="0" err="1"/>
            <a:t>를</a:t>
          </a:r>
          <a:r>
            <a:rPr lang="ko-KR" altLang="en-US" sz="1100" b="0" i="0" kern="1200" dirty="0"/>
            <a:t> 강제로 빼앗아 사용할 수 있음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우선 순위가 높은 프로세스를 빠르게 처리할 수 있음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빠른 응답 시간을 요구하는 대화식 시분할 시스템이나 처리 시간이 제한되어 있는 실시간 시스템에 유용</a:t>
          </a:r>
          <a:r>
            <a:rPr lang="en-US" altLang="ko-KR" sz="1100" b="0" i="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0" i="0" kern="1200" dirty="0"/>
            <a:t>많은 오버헤드를 초래</a:t>
          </a:r>
          <a:r>
            <a:rPr lang="en-US" altLang="ko-KR" sz="1100" b="0" i="0" kern="1200" dirty="0"/>
            <a:t>.</a:t>
          </a:r>
          <a:endParaRPr lang="ko-KR" altLang="en-US" sz="1100" kern="1200" dirty="0"/>
        </a:p>
      </dsp:txBody>
      <dsp:txXfrm>
        <a:off x="3507341" y="2392007"/>
        <a:ext cx="4528917" cy="1464188"/>
      </dsp:txXfrm>
    </dsp:sp>
    <dsp:sp modelId="{B346543C-2375-2045-AD25-4AA0AB92125A}">
      <dsp:nvSpPr>
        <dsp:cNvPr id="0" name=""/>
        <dsp:cNvSpPr/>
      </dsp:nvSpPr>
      <dsp:spPr>
        <a:xfrm>
          <a:off x="0" y="2294707"/>
          <a:ext cx="3507341" cy="1658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100" kern="1200" dirty="0"/>
            <a:t>선점</a:t>
          </a:r>
        </a:p>
      </dsp:txBody>
      <dsp:txXfrm>
        <a:off x="80975" y="2375682"/>
        <a:ext cx="3345391" cy="1496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04:10:44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1439 0,'-100'2,"0"0,0 0,1 0,-1 0,0 0,0 0,0 0,9-1,-1 1,1 0,0 0,0-1,-1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0268-B9A1-A948-8D08-00F8D5FCCF5E}" type="datetimeFigureOut">
              <a:rPr kumimoji="1" lang="ko-Kore-KR" altLang="en-US" smtClean="0"/>
              <a:t>2023. 6. 15.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ED7B6-C145-3B45-878A-F9FBECC107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5111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33E3-BF36-EA2F-B544-062A7ABD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660" y="609351"/>
            <a:ext cx="7766936" cy="1646302"/>
          </a:xfrm>
        </p:spPr>
        <p:txBody>
          <a:bodyPr/>
          <a:lstStyle/>
          <a:p>
            <a:r>
              <a:rPr kumimoji="1" lang="ko-Kore-KR" altLang="en-US" sz="4800" dirty="0">
                <a:solidFill>
                  <a:srgbClr val="0070C0"/>
                </a:solidFill>
              </a:rPr>
              <a:t>벼리와</a:t>
            </a:r>
            <a:r>
              <a:rPr kumimoji="1" lang="ko-KR" altLang="en-US" sz="4800" dirty="0">
                <a:solidFill>
                  <a:srgbClr val="0070C0"/>
                </a:solidFill>
              </a:rPr>
              <a:t> 함께하는 </a:t>
            </a:r>
            <a:r>
              <a:rPr kumimoji="1" lang="en-US" altLang="ko-KR" sz="4800" dirty="0" err="1">
                <a:solidFill>
                  <a:srgbClr val="0070C0"/>
                </a:solidFill>
              </a:rPr>
              <a:t>cpu</a:t>
            </a:r>
            <a:r>
              <a:rPr kumimoji="1" lang="ko-KR" altLang="en-US" sz="4800" dirty="0">
                <a:solidFill>
                  <a:srgbClr val="0070C0"/>
                </a:solidFill>
              </a:rPr>
              <a:t>프로세스 스케줄링 </a:t>
            </a:r>
            <a:endParaRPr kumimoji="1" lang="ko-Kore-KR" altLang="en-US" sz="48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AA5AA5-1D19-8B4B-7647-1DDF40D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4337597"/>
            <a:ext cx="2664758" cy="2186468"/>
          </a:xfrm>
          <a:prstGeom prst="rect">
            <a:avLst/>
          </a:prstGeom>
        </p:spPr>
      </p:pic>
      <p:sp>
        <p:nvSpPr>
          <p:cNvPr id="8" name="타원형 설명선[O] 7">
            <a:extLst>
              <a:ext uri="{FF2B5EF4-FFF2-40B4-BE49-F238E27FC236}">
                <a16:creationId xmlns:a16="http://schemas.microsoft.com/office/drawing/2014/main" id="{A66A9D59-6A7A-6D3A-A13A-EC526DD9FE94}"/>
              </a:ext>
            </a:extLst>
          </p:cNvPr>
          <p:cNvSpPr/>
          <p:nvPr/>
        </p:nvSpPr>
        <p:spPr>
          <a:xfrm>
            <a:off x="3060915" y="3306960"/>
            <a:ext cx="2735451" cy="1030637"/>
          </a:xfrm>
          <a:prstGeom prst="wedgeEllipseCallout">
            <a:avLst>
              <a:gd name="adj1" fmla="val -29615"/>
              <a:gd name="adj2" fmla="val 670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쉽네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</a:rPr>
              <a:t>ㅋㅋ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2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 err="1"/>
              <a:t>비선점</a:t>
            </a:r>
            <a:r>
              <a:rPr kumimoji="1" lang="ko-KR" altLang="en-US" dirty="0"/>
              <a:t>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R" dirty="0"/>
              <a:t>2)SJF</a:t>
            </a:r>
            <a:r>
              <a:rPr lang="ko-KR" altLang="en-US" dirty="0"/>
              <a:t>스케줄링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평균대기시간이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줄음</a:t>
            </a:r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점유 시간이 가장 짧은 프로세스에 먼저 할당</a:t>
            </a:r>
            <a:endParaRPr lang="en-US" altLang="ko-KR" b="0" i="0" dirty="0">
              <a:solidFill>
                <a:srgbClr val="444444"/>
              </a:solidFill>
              <a:effectLst/>
              <a:latin typeface="se-nanumgothic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444444"/>
                </a:solidFill>
                <a:latin typeface="se-nanumgothic"/>
              </a:rPr>
              <a:t>단점</a:t>
            </a:r>
            <a:endParaRPr lang="en-US" altLang="ko-KR" dirty="0">
              <a:solidFill>
                <a:srgbClr val="444444"/>
              </a:solidFill>
              <a:latin typeface="se-nanumgothic"/>
            </a:endParaRPr>
          </a:p>
          <a:p>
            <a:pPr marL="0" indent="0">
              <a:buNone/>
            </a:pPr>
            <a:r>
              <a:rPr lang="ko-KR" altLang="en-US" b="1" i="0" dirty="0">
                <a:solidFill>
                  <a:schemeClr val="tx1"/>
                </a:solidFill>
                <a:effectLst/>
                <a:latin typeface="inherit"/>
              </a:rPr>
              <a:t>기아상태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lang="en" altLang="ko-Kore-KR" b="1" i="0" dirty="0">
                <a:solidFill>
                  <a:schemeClr val="tx1"/>
                </a:solidFill>
                <a:effectLst/>
                <a:latin typeface="inherit"/>
              </a:rPr>
              <a:t>Starvation)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se-nanumgothic"/>
              </a:rPr>
              <a:t>에 </a:t>
            </a:r>
            <a:r>
              <a:rPr lang="ko-KR" altLang="en-US" i="0" dirty="0" err="1">
                <a:solidFill>
                  <a:schemeClr val="tx1"/>
                </a:solidFill>
                <a:effectLst/>
                <a:latin typeface="se-nanumgothic"/>
              </a:rPr>
              <a:t>빠질수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se-nanumgothic"/>
              </a:rPr>
              <a:t> 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se-nanumgothic"/>
              </a:rPr>
              <a:t>.</a:t>
            </a:r>
            <a:endParaRPr lang="ko-KR" altLang="en-US" i="0" dirty="0">
              <a:solidFill>
                <a:schemeClr val="tx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40E1AE-73EC-0CEC-96F3-21066090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4" y="2971333"/>
            <a:ext cx="6792847" cy="292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D1B22-447C-C31D-F085-12B877A83D98}"/>
              </a:ext>
            </a:extLst>
          </p:cNvPr>
          <p:cNvSpPr txBox="1"/>
          <p:nvPr/>
        </p:nvSpPr>
        <p:spPr>
          <a:xfrm>
            <a:off x="431657" y="6051519"/>
            <a:ext cx="329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평균 소요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반환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시간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: 8.8</a:t>
            </a:r>
          </a:p>
          <a:p>
            <a:pPr algn="l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평균 대기시간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: 4.8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27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 err="1"/>
              <a:t>비선점</a:t>
            </a:r>
            <a:r>
              <a:rPr kumimoji="1" lang="ko-KR" altLang="en-US" dirty="0"/>
              <a:t>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R" dirty="0"/>
              <a:t>2)SJF</a:t>
            </a:r>
            <a:r>
              <a:rPr lang="ko-KR" altLang="en-US" dirty="0"/>
              <a:t>스케줄링</a:t>
            </a:r>
            <a:endParaRPr lang="en-US" altLang="ko-KR" dirty="0"/>
          </a:p>
          <a:p>
            <a:pPr marL="0" indent="0">
              <a:buNone/>
            </a:pPr>
            <a:r>
              <a:rPr lang="en-US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Fcfs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처럼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응답시간이 다르면 어떻게 될까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?</a:t>
            </a:r>
            <a:endParaRPr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E6240B-596B-F38B-AA6C-BCB8236E8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53410"/>
              </p:ext>
            </p:extLst>
          </p:nvPr>
        </p:nvGraphicFramePr>
        <p:xfrm>
          <a:off x="4978643" y="1805552"/>
          <a:ext cx="5575704" cy="2892868"/>
        </p:xfrm>
        <a:graphic>
          <a:graphicData uri="http://schemas.openxmlformats.org/drawingml/2006/table">
            <a:tbl>
              <a:tblPr/>
              <a:tblGrid>
                <a:gridCol w="1115063">
                  <a:extLst>
                    <a:ext uri="{9D8B030D-6E8A-4147-A177-3AD203B41FA5}">
                      <a16:colId xmlns:a16="http://schemas.microsoft.com/office/drawing/2014/main" val="2416472227"/>
                    </a:ext>
                  </a:extLst>
                </a:gridCol>
                <a:gridCol w="1115063">
                  <a:extLst>
                    <a:ext uri="{9D8B030D-6E8A-4147-A177-3AD203B41FA5}">
                      <a16:colId xmlns:a16="http://schemas.microsoft.com/office/drawing/2014/main" val="1308213512"/>
                    </a:ext>
                  </a:extLst>
                </a:gridCol>
                <a:gridCol w="1115063">
                  <a:extLst>
                    <a:ext uri="{9D8B030D-6E8A-4147-A177-3AD203B41FA5}">
                      <a16:colId xmlns:a16="http://schemas.microsoft.com/office/drawing/2014/main" val="1536044629"/>
                    </a:ext>
                  </a:extLst>
                </a:gridCol>
                <a:gridCol w="1115063">
                  <a:extLst>
                    <a:ext uri="{9D8B030D-6E8A-4147-A177-3AD203B41FA5}">
                      <a16:colId xmlns:a16="http://schemas.microsoft.com/office/drawing/2014/main" val="1435411873"/>
                    </a:ext>
                  </a:extLst>
                </a:gridCol>
                <a:gridCol w="1115452">
                  <a:extLst>
                    <a:ext uri="{9D8B030D-6E8A-4147-A177-3AD203B41FA5}">
                      <a16:colId xmlns:a16="http://schemas.microsoft.com/office/drawing/2014/main" val="2483206460"/>
                    </a:ext>
                  </a:extLst>
                </a:gridCol>
              </a:tblGrid>
              <a:tr h="800543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PID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Arrival Time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Burst Time 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(BT)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Waiting Time 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(WT = TT- BT)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Turnaround Time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(TT)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396933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P1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21506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P2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1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1</a:t>
                      </a:r>
                      <a:r>
                        <a:rPr lang="en-US" altLang="ko-KR" sz="1050" dirty="0">
                          <a:effectLst/>
                          <a:latin typeface="inherit"/>
                        </a:rPr>
                        <a:t>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50" dirty="0">
                          <a:effectLst/>
                          <a:latin typeface="inherit"/>
                        </a:rPr>
                        <a:t>12+</a:t>
                      </a:r>
                      <a:r>
                        <a:rPr lang="en-US" altLang="ko-Kore-KR" sz="1050" dirty="0">
                          <a:effectLst/>
                          <a:latin typeface="inherit"/>
                        </a:rPr>
                        <a:t>7</a:t>
                      </a:r>
                      <a:r>
                        <a:rPr lang="en-US" altLang="ko-KR" sz="1050" dirty="0">
                          <a:effectLst/>
                          <a:latin typeface="inherit"/>
                        </a:rPr>
                        <a:t>=19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5287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P3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50" dirty="0">
                          <a:effectLst/>
                          <a:latin typeface="inherit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73673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P4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5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05899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P5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6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50" dirty="0">
                          <a:effectLst/>
                          <a:latin typeface="inherit"/>
                        </a:rPr>
                        <a:t>4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inherit"/>
                        </a:rPr>
                        <a:t>4</a:t>
                      </a:r>
                      <a:r>
                        <a:rPr lang="en-US" altLang="ko-KR" sz="1050" dirty="0">
                          <a:effectLst/>
                          <a:latin typeface="inherit"/>
                        </a:rPr>
                        <a:t>+3=17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76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A7AB8-47C2-A9FB-6300-89936C3DE042}"/>
              </a:ext>
            </a:extLst>
          </p:cNvPr>
          <p:cNvSpPr txBox="1"/>
          <p:nvPr/>
        </p:nvSpPr>
        <p:spPr>
          <a:xfrm>
            <a:off x="6176075" y="5337571"/>
            <a:ext cx="478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464646"/>
                </a:solidFill>
                <a:effectLst/>
                <a:latin typeface="se-nanumgothic"/>
              </a:rPr>
              <a:t>평균대기시간 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= (0+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12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+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0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+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0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+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4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) / 5 = 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3.2</a:t>
            </a: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평균 소요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반환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시간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: 11.5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46E63-AD00-9242-9436-DB4C291B3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" t="600" r="39654" b="8351"/>
          <a:stretch/>
        </p:blipFill>
        <p:spPr>
          <a:xfrm>
            <a:off x="266630" y="1859796"/>
            <a:ext cx="3781587" cy="2286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BC3A0-BCA6-A801-F79C-92D0225A8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15304" r="37603" b="5958"/>
          <a:stretch/>
        </p:blipFill>
        <p:spPr>
          <a:xfrm>
            <a:off x="274379" y="4355814"/>
            <a:ext cx="3933411" cy="21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5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 err="1"/>
              <a:t>비선점</a:t>
            </a:r>
            <a:r>
              <a:rPr kumimoji="1" lang="ko-KR" altLang="en-US" dirty="0"/>
              <a:t>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R" dirty="0"/>
              <a:t>3)HRN</a:t>
            </a:r>
            <a:r>
              <a:rPr lang="ko-KR" altLang="en-US" dirty="0"/>
              <a:t>스케줄링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-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SJF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스케줄링 기법의 약점인 긴 작업과 짧은 작업의 지나친 불평등을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보완한 스케줄링 기법</a:t>
            </a:r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 -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대기 시간이 큰 경우에는 우선 순위가 높아짐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서비스 받을 시간이 분모에 있으므로 짧은 작업의 우선 순위가 높아짐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40E1AE-73EC-0CEC-96F3-21066090D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359" b="29051"/>
          <a:stretch/>
        </p:blipFill>
        <p:spPr bwMode="auto">
          <a:xfrm>
            <a:off x="431657" y="2918899"/>
            <a:ext cx="5070241" cy="19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D1B22-447C-C31D-F085-12B877A83D98}"/>
              </a:ext>
            </a:extLst>
          </p:cNvPr>
          <p:cNvSpPr txBox="1"/>
          <p:nvPr/>
        </p:nvSpPr>
        <p:spPr>
          <a:xfrm>
            <a:off x="431657" y="6051519"/>
            <a:ext cx="329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평균 소요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반환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시간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: 8.8</a:t>
            </a:r>
          </a:p>
          <a:p>
            <a:pPr algn="l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se-nanumgothic"/>
              </a:rPr>
              <a:t>평균 대기시간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e-nanumgothic"/>
              </a:rPr>
              <a:t>: 4.8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AD898F-113C-BFCE-F7CA-FA2743C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83" y="2918899"/>
            <a:ext cx="3817173" cy="1267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82AB8-0598-09C9-D38A-05E4FF5D05BC}"/>
              </a:ext>
            </a:extLst>
          </p:cNvPr>
          <p:cNvSpPr txBox="1"/>
          <p:nvPr/>
        </p:nvSpPr>
        <p:spPr>
          <a:xfrm>
            <a:off x="6703017" y="4186168"/>
            <a:ext cx="3053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P1=1, P2=1.5, P3= 2.5</a:t>
            </a:r>
          </a:p>
          <a:p>
            <a:r>
              <a:rPr kumimoji="1" lang="en-US" altLang="ko-Kore-KR" dirty="0"/>
              <a:t>P4= 1.75  P5= 2.4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순서</a:t>
            </a:r>
            <a:endParaRPr kumimoji="1" lang="en-US" altLang="ko-KR" dirty="0"/>
          </a:p>
          <a:p>
            <a:r>
              <a:rPr kumimoji="1" lang="en-US" altLang="ko-KR" dirty="0"/>
              <a:t>P1 -&gt;P2 - &gt; P4 -&gt; P5-&gt; P3</a:t>
            </a:r>
          </a:p>
          <a:p>
            <a:endParaRPr kumimoji="1" lang="ko-Kore-KR" altLang="en-US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3C5B7E0-C2EA-ABE4-1469-4CD8F076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16157"/>
              </p:ext>
            </p:extLst>
          </p:nvPr>
        </p:nvGraphicFramePr>
        <p:xfrm>
          <a:off x="454904" y="5080288"/>
          <a:ext cx="50573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29">
                  <a:extLst>
                    <a:ext uri="{9D8B030D-6E8A-4147-A177-3AD203B41FA5}">
                      <a16:colId xmlns:a16="http://schemas.microsoft.com/office/drawing/2014/main" val="527831815"/>
                    </a:ext>
                  </a:extLst>
                </a:gridCol>
                <a:gridCol w="472699">
                  <a:extLst>
                    <a:ext uri="{9D8B030D-6E8A-4147-A177-3AD203B41FA5}">
                      <a16:colId xmlns:a16="http://schemas.microsoft.com/office/drawing/2014/main" val="303860757"/>
                    </a:ext>
                  </a:extLst>
                </a:gridCol>
                <a:gridCol w="1030637">
                  <a:extLst>
                    <a:ext uri="{9D8B030D-6E8A-4147-A177-3AD203B41FA5}">
                      <a16:colId xmlns:a16="http://schemas.microsoft.com/office/drawing/2014/main" val="2076115309"/>
                    </a:ext>
                  </a:extLst>
                </a:gridCol>
                <a:gridCol w="1193370">
                  <a:extLst>
                    <a:ext uri="{9D8B030D-6E8A-4147-A177-3AD203B41FA5}">
                      <a16:colId xmlns:a16="http://schemas.microsoft.com/office/drawing/2014/main" val="195304110"/>
                    </a:ext>
                  </a:extLst>
                </a:gridCol>
                <a:gridCol w="1753890">
                  <a:extLst>
                    <a:ext uri="{9D8B030D-6E8A-4147-A177-3AD203B41FA5}">
                      <a16:colId xmlns:a16="http://schemas.microsoft.com/office/drawing/2014/main" val="11544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p4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p5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p3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92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선점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R" dirty="0"/>
              <a:t>1)RR</a:t>
            </a:r>
          </a:p>
          <a:p>
            <a:pPr>
              <a:buFontTx/>
              <a:buChar char="-"/>
            </a:pP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사용 제한 시간을 두어 프로세스가 돌아가며 선점하는 알고리즘</a:t>
            </a:r>
            <a:endParaRPr lang="en-US" altLang="ko-KR" dirty="0">
              <a:solidFill>
                <a:srgbClr val="464646"/>
              </a:solidFill>
              <a:latin typeface="se-nanumgothic"/>
            </a:endParaRPr>
          </a:p>
          <a:p>
            <a:pPr>
              <a:buFontTx/>
              <a:buChar char="-"/>
            </a:pPr>
            <a:r>
              <a:rPr lang="en" altLang="ko-Kore-KR" b="0" i="0" dirty="0">
                <a:solidFill>
                  <a:srgbClr val="464646"/>
                </a:solidFill>
                <a:effectLst/>
                <a:latin typeface="se-nanumgothic"/>
              </a:rPr>
              <a:t>Time quantum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이 매우 크면 </a:t>
            </a:r>
            <a:r>
              <a:rPr lang="en" altLang="ko-Kore-KR" b="0" i="0" dirty="0">
                <a:solidFill>
                  <a:srgbClr val="464646"/>
                </a:solidFill>
                <a:effectLst/>
                <a:latin typeface="se-nanumgothic"/>
              </a:rPr>
              <a:t>FCFS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와 동일하게 동작한다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464646"/>
              </a:solidFill>
              <a:effectLst/>
              <a:latin typeface="inherit"/>
            </a:endParaRPr>
          </a:p>
          <a:p>
            <a:pPr>
              <a:buFontTx/>
              <a:buChar char="-"/>
            </a:pPr>
            <a:endParaRPr lang="en-US" altLang="ko-KR" b="0" i="0" dirty="0">
              <a:solidFill>
                <a:srgbClr val="464646"/>
              </a:solidFill>
              <a:effectLst/>
              <a:latin typeface="se-nanumgothic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sp>
        <p:nvSpPr>
          <p:cNvPr id="3" name="사각형 설명선[R] 2">
            <a:extLst>
              <a:ext uri="{FF2B5EF4-FFF2-40B4-BE49-F238E27FC236}">
                <a16:creationId xmlns:a16="http://schemas.microsoft.com/office/drawing/2014/main" id="{2F7318B9-ABD6-274A-8AAA-DD5F39E3A2A2}"/>
              </a:ext>
            </a:extLst>
          </p:cNvPr>
          <p:cNvSpPr/>
          <p:nvPr/>
        </p:nvSpPr>
        <p:spPr>
          <a:xfrm>
            <a:off x="4347275" y="247974"/>
            <a:ext cx="3316637" cy="770204"/>
          </a:xfrm>
          <a:prstGeom prst="wedgeRectCallout">
            <a:avLst>
              <a:gd name="adj1" fmla="val -32048"/>
              <a:gd name="adj2" fmla="val 64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b="0" i="0" dirty="0">
                <a:solidFill>
                  <a:srgbClr val="464646"/>
                </a:solidFill>
                <a:effectLst/>
                <a:latin typeface="se-nanumgothic"/>
              </a:rPr>
              <a:t>Time quantum</a:t>
            </a:r>
            <a:r>
              <a:rPr kumimoji="1" lang="ko-KR" altLang="en-US" dirty="0">
                <a:solidFill>
                  <a:srgbClr val="464646"/>
                </a:solidFill>
                <a:latin typeface="se-nanumgothic"/>
              </a:rPr>
              <a:t>이란</a:t>
            </a:r>
            <a:endParaRPr kumimoji="1" lang="en-US" altLang="ko-KR" dirty="0">
              <a:solidFill>
                <a:srgbClr val="464646"/>
              </a:solidFill>
              <a:latin typeface="se-nanumgothic"/>
            </a:endParaRPr>
          </a:p>
          <a:p>
            <a:pPr algn="ctr"/>
            <a:r>
              <a:rPr kumimoji="1" lang="en-US" altLang="ko-KR" dirty="0">
                <a:solidFill>
                  <a:srgbClr val="464646"/>
                </a:solidFill>
                <a:latin typeface="se-nanumgothic"/>
              </a:rPr>
              <a:t>RR</a:t>
            </a:r>
            <a:r>
              <a:rPr kumimoji="1" lang="ko-KR" altLang="en-US" dirty="0">
                <a:solidFill>
                  <a:srgbClr val="464646"/>
                </a:solidFill>
                <a:latin typeface="se-nanumgothic"/>
              </a:rPr>
              <a:t>에 사용되는 규칙을 말함</a:t>
            </a:r>
            <a:endParaRPr kumimoji="1" lang="en-US" altLang="ko-KR" dirty="0">
              <a:solidFill>
                <a:srgbClr val="464646"/>
              </a:solidFill>
              <a:latin typeface="se-nanumgothic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8E48DE-3E61-7618-B810-27E508BE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" y="2123271"/>
            <a:ext cx="8477574" cy="15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E60510-87DA-013F-2A82-98F05C634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71219"/>
              </p:ext>
            </p:extLst>
          </p:nvPr>
        </p:nvGraphicFramePr>
        <p:xfrm>
          <a:off x="441702" y="3564611"/>
          <a:ext cx="8162831" cy="2316480"/>
        </p:xfrm>
        <a:graphic>
          <a:graphicData uri="http://schemas.openxmlformats.org/drawingml/2006/table">
            <a:tbl>
              <a:tblPr/>
              <a:tblGrid>
                <a:gridCol w="1632452">
                  <a:extLst>
                    <a:ext uri="{9D8B030D-6E8A-4147-A177-3AD203B41FA5}">
                      <a16:colId xmlns:a16="http://schemas.microsoft.com/office/drawing/2014/main" val="1293294416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3862773875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2734615413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3065012976"/>
                    </a:ext>
                  </a:extLst>
                </a:gridCol>
                <a:gridCol w="1633023">
                  <a:extLst>
                    <a:ext uri="{9D8B030D-6E8A-4147-A177-3AD203B41FA5}">
                      <a16:colId xmlns:a16="http://schemas.microsoft.com/office/drawing/2014/main" val="411755171"/>
                    </a:ext>
                  </a:extLst>
                </a:gridCol>
              </a:tblGrid>
              <a:tr h="480167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PID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Arrival Time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Burst Time </a:t>
                      </a:r>
                      <a:endParaRPr lang="en" sz="110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(BT)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Waiting Time </a:t>
                      </a:r>
                      <a:endParaRPr lang="en" sz="110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(WT = TT- BT)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Turnaround Time</a:t>
                      </a:r>
                      <a:endParaRPr lang="en" sz="110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(TT)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3147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P1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0688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P2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11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18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74287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P3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4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11284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P4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15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969656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P5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6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9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3685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DA3A85A-1CDE-1248-00E5-5ACB5CA4E6EA}"/>
              </a:ext>
            </a:extLst>
          </p:cNvPr>
          <p:cNvSpPr txBox="1"/>
          <p:nvPr/>
        </p:nvSpPr>
        <p:spPr>
          <a:xfrm>
            <a:off x="8911527" y="2584769"/>
            <a:ext cx="227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b="0" i="0" dirty="0">
                <a:solidFill>
                  <a:srgbClr val="464646"/>
                </a:solidFill>
                <a:effectLst/>
                <a:latin typeface="se-nanumgothic"/>
              </a:rPr>
              <a:t>Time quantum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=2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97ACC-99E2-8C7C-5346-124075DCAB35}"/>
              </a:ext>
            </a:extLst>
          </p:cNvPr>
          <p:cNvSpPr txBox="1"/>
          <p:nvPr/>
        </p:nvSpPr>
        <p:spPr>
          <a:xfrm>
            <a:off x="619932" y="5963695"/>
            <a:ext cx="478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464646"/>
                </a:solidFill>
                <a:effectLst/>
                <a:latin typeface="se-nanumgothic"/>
              </a:rPr>
              <a:t>평균대기시간 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= (0+2+7+7+11) / 5 = 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6.8</a:t>
            </a:r>
            <a:endParaRPr lang="en" altLang="ko-Kore-KR" b="1" i="0" dirty="0">
              <a:solidFill>
                <a:srgbClr val="464646"/>
              </a:solidFill>
              <a:effectLst/>
              <a:latin typeface="se-nanumgothic"/>
            </a:endParaRPr>
          </a:p>
          <a:p>
            <a:r>
              <a:rPr kumimoji="1" lang="ko-Kore-KR" altLang="en-US" dirty="0"/>
              <a:t>평균</a:t>
            </a:r>
            <a:r>
              <a:rPr kumimoji="1" lang="ko-KR" altLang="en-US" dirty="0"/>
              <a:t> 반환시간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lang="en-US" altLang="ko-Kore-KR" b="1" i="0" dirty="0">
                <a:solidFill>
                  <a:srgbClr val="000000"/>
                </a:solidFill>
                <a:effectLst/>
                <a:latin typeface="se-nanumgothic"/>
              </a:rPr>
              <a:t>(5 + 18 + 4 + 15 + 12) / 5 = 10.8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652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선점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" altLang="ko-Kore-KR" b="0" i="0" dirty="0">
                <a:solidFill>
                  <a:srgbClr val="464646"/>
                </a:solidFill>
                <a:effectLst/>
                <a:latin typeface="se-nanumgothic"/>
              </a:rPr>
              <a:t>Time quantum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=3</a:t>
            </a:r>
            <a:endParaRPr kumimoji="1" lang="ko-Kore-KR" altLang="en-US" dirty="0"/>
          </a:p>
          <a:p>
            <a:endParaRPr lang="en-US" altLang="ko-KR" dirty="0"/>
          </a:p>
          <a:p>
            <a:pPr>
              <a:buFontTx/>
              <a:buChar char="-"/>
            </a:pPr>
            <a:endParaRPr lang="en-US" altLang="ko-KR" b="0" i="0" dirty="0">
              <a:solidFill>
                <a:srgbClr val="464646"/>
              </a:solidFill>
              <a:effectLst/>
              <a:latin typeface="se-nanumgothic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97ACC-99E2-8C7C-5346-124075DCAB35}"/>
              </a:ext>
            </a:extLst>
          </p:cNvPr>
          <p:cNvSpPr txBox="1"/>
          <p:nvPr/>
        </p:nvSpPr>
        <p:spPr>
          <a:xfrm>
            <a:off x="448263" y="5844285"/>
            <a:ext cx="478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464646"/>
                </a:solidFill>
                <a:effectLst/>
                <a:latin typeface="se-nanumgothic"/>
              </a:rPr>
              <a:t>평균대기시간 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= </a:t>
            </a:r>
            <a:r>
              <a:rPr lang="en-US" altLang="ko-KR" b="1" i="0" dirty="0">
                <a:solidFill>
                  <a:srgbClr val="464646"/>
                </a:solidFill>
                <a:effectLst/>
                <a:latin typeface="se-nanumgothic"/>
              </a:rPr>
              <a:t>5.8</a:t>
            </a:r>
            <a:endParaRPr lang="en" altLang="ko-Kore-KR" b="1" i="0" dirty="0">
              <a:solidFill>
                <a:srgbClr val="464646"/>
              </a:solidFill>
              <a:effectLst/>
              <a:latin typeface="se-nanumgothic"/>
            </a:endParaRPr>
          </a:p>
          <a:p>
            <a:r>
              <a:rPr kumimoji="1" lang="ko-Kore-KR" altLang="en-US" dirty="0"/>
              <a:t>평균</a:t>
            </a:r>
            <a:r>
              <a:rPr kumimoji="1" lang="ko-KR" altLang="en-US" dirty="0"/>
              <a:t> 반환시간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lang="en-US" altLang="ko-Kore-KR" b="1" i="0" dirty="0">
                <a:solidFill>
                  <a:srgbClr val="000000"/>
                </a:solidFill>
                <a:effectLst/>
                <a:latin typeface="se-nanumgothic"/>
              </a:rPr>
              <a:t>(3 + 19 + 5 + 14 + 8) / 5 = 9.8</a:t>
            </a:r>
            <a:endParaRPr kumimoji="1" lang="ko-Kore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4BEE99-7E3B-11ED-A232-7451D8DB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0" y="1448075"/>
            <a:ext cx="6633851" cy="15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7C50E9-0EA8-53BB-D8A6-90363A3FB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60952"/>
              </p:ext>
            </p:extLst>
          </p:nvPr>
        </p:nvGraphicFramePr>
        <p:xfrm>
          <a:off x="448263" y="3054838"/>
          <a:ext cx="6502725" cy="2476500"/>
        </p:xfrm>
        <a:graphic>
          <a:graphicData uri="http://schemas.openxmlformats.org/drawingml/2006/table">
            <a:tbl>
              <a:tblPr/>
              <a:tblGrid>
                <a:gridCol w="1300454">
                  <a:extLst>
                    <a:ext uri="{9D8B030D-6E8A-4147-A177-3AD203B41FA5}">
                      <a16:colId xmlns:a16="http://schemas.microsoft.com/office/drawing/2014/main" val="4230848726"/>
                    </a:ext>
                  </a:extLst>
                </a:gridCol>
                <a:gridCol w="1300454">
                  <a:extLst>
                    <a:ext uri="{9D8B030D-6E8A-4147-A177-3AD203B41FA5}">
                      <a16:colId xmlns:a16="http://schemas.microsoft.com/office/drawing/2014/main" val="1800206260"/>
                    </a:ext>
                  </a:extLst>
                </a:gridCol>
                <a:gridCol w="1300454">
                  <a:extLst>
                    <a:ext uri="{9D8B030D-6E8A-4147-A177-3AD203B41FA5}">
                      <a16:colId xmlns:a16="http://schemas.microsoft.com/office/drawing/2014/main" val="1435937489"/>
                    </a:ext>
                  </a:extLst>
                </a:gridCol>
                <a:gridCol w="1300454">
                  <a:extLst>
                    <a:ext uri="{9D8B030D-6E8A-4147-A177-3AD203B41FA5}">
                      <a16:colId xmlns:a16="http://schemas.microsoft.com/office/drawing/2014/main" val="1473649048"/>
                    </a:ext>
                  </a:extLst>
                </a:gridCol>
                <a:gridCol w="1300909">
                  <a:extLst>
                    <a:ext uri="{9D8B030D-6E8A-4147-A177-3AD203B41FA5}">
                      <a16:colId xmlns:a16="http://schemas.microsoft.com/office/drawing/2014/main" val="213632037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 dirty="0">
                          <a:effectLst/>
                          <a:latin typeface="se-nanumgothic"/>
                        </a:rPr>
                        <a:t>PID</a:t>
                      </a:r>
                      <a:endParaRPr lang="en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 dirty="0">
                          <a:effectLst/>
                          <a:latin typeface="se-nanumgothic"/>
                        </a:rPr>
                        <a:t>Arrival Time</a:t>
                      </a:r>
                      <a:endParaRPr lang="en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Burst Time </a:t>
                      </a:r>
                      <a:endParaRPr lang="en" sz="100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(BT)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Waiting Time </a:t>
                      </a:r>
                      <a:endParaRPr lang="en" sz="100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(WT = TT- BT)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Turnaround Time</a:t>
                      </a:r>
                      <a:endParaRPr lang="en" sz="100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(TT)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5956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P1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41638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P2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1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12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19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585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P3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6714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P4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9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14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801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00">
                          <a:effectLst/>
                          <a:latin typeface="se-nanumgothic"/>
                        </a:rPr>
                        <a:t>P5</a:t>
                      </a:r>
                      <a:endParaRPr lang="en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6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00" dirty="0">
                          <a:effectLst/>
                          <a:latin typeface="se-nanumgothic"/>
                        </a:rPr>
                        <a:t>8</a:t>
                      </a:r>
                      <a:endParaRPr lang="ko-Kore-KR" altLang="en-US" sz="10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1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선점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R" dirty="0"/>
              <a:t>2)SRT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rgbClr val="464646"/>
                </a:solidFill>
                <a:latin typeface="se-nanumgothic"/>
              </a:rPr>
              <a:t>SJF</a:t>
            </a:r>
            <a:r>
              <a:rPr lang="ko-KR" altLang="en-US" dirty="0">
                <a:solidFill>
                  <a:srgbClr val="464646"/>
                </a:solidFill>
                <a:latin typeface="se-nanumgothic"/>
              </a:rPr>
              <a:t>의 선점형 버전</a:t>
            </a:r>
            <a:endParaRPr lang="en-US" altLang="ko-KR" dirty="0">
              <a:solidFill>
                <a:srgbClr val="464646"/>
              </a:solidFill>
              <a:latin typeface="se-nanum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최단 잔여시간을 우선으로 하는 스케줄링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진행 중인 프로세스가 있어도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최단 잔여시간인 프로세스를 위해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sleep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시키고 짧은 프로세스를 먼저 할당한다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F050202020403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>
              <a:buFontTx/>
              <a:buChar char="-"/>
            </a:pPr>
            <a:endParaRPr lang="en-US" altLang="ko-KR" b="0" i="0" dirty="0">
              <a:solidFill>
                <a:srgbClr val="464646"/>
              </a:solidFill>
              <a:effectLst/>
              <a:latin typeface="se-nanumgothic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DB0E3-B778-46D6-7013-64C89B3CE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0" t="27857" r="31511" b="43778"/>
          <a:stretch/>
        </p:blipFill>
        <p:spPr>
          <a:xfrm>
            <a:off x="638422" y="2904565"/>
            <a:ext cx="3926542" cy="893987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6CAD05C-B814-27B1-8629-E96A17517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57176"/>
              </p:ext>
            </p:extLst>
          </p:nvPr>
        </p:nvGraphicFramePr>
        <p:xfrm>
          <a:off x="4812502" y="2918205"/>
          <a:ext cx="453688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96">
                  <a:extLst>
                    <a:ext uri="{9D8B030D-6E8A-4147-A177-3AD203B41FA5}">
                      <a16:colId xmlns:a16="http://schemas.microsoft.com/office/drawing/2014/main" val="297236754"/>
                    </a:ext>
                  </a:extLst>
                </a:gridCol>
                <a:gridCol w="1512296">
                  <a:extLst>
                    <a:ext uri="{9D8B030D-6E8A-4147-A177-3AD203B41FA5}">
                      <a16:colId xmlns:a16="http://schemas.microsoft.com/office/drawing/2014/main" val="2703014612"/>
                    </a:ext>
                  </a:extLst>
                </a:gridCol>
                <a:gridCol w="1512296">
                  <a:extLst>
                    <a:ext uri="{9D8B030D-6E8A-4147-A177-3AD203B41FA5}">
                      <a16:colId xmlns:a16="http://schemas.microsoft.com/office/drawing/2014/main" val="3101634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시간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시행중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프로세스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레디큐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남은시간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5867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P1=3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52754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p1=2,p2=7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96770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P3=2,p2=7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43217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P4=5,p2=7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63923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P4=4,p2=7,</a:t>
                      </a:r>
                    </a:p>
                    <a:p>
                      <a:r>
                        <a:rPr lang="en-US" altLang="ko-Kore-KR" dirty="0"/>
                        <a:t>p5=3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61059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P4=4, p2=7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50404"/>
                  </a:ext>
                </a:extLst>
              </a:tr>
              <a:tr h="32425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P2=7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0325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2C33CA4-587B-7447-BAA8-71968F436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5" t="31770" r="35092" b="35543"/>
          <a:stretch/>
        </p:blipFill>
        <p:spPr>
          <a:xfrm>
            <a:off x="638422" y="3899526"/>
            <a:ext cx="4000501" cy="8939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84B6DF-EA2D-0A6A-CB16-E0303872C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1" t="30974" r="-3260" b="55490"/>
          <a:stretch/>
        </p:blipFill>
        <p:spPr>
          <a:xfrm>
            <a:off x="549786" y="4894487"/>
            <a:ext cx="4089138" cy="9282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37A3DB-60BB-CFC0-7A88-6F4A462F8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04" b="54207"/>
          <a:stretch/>
        </p:blipFill>
        <p:spPr>
          <a:xfrm>
            <a:off x="549786" y="5924843"/>
            <a:ext cx="4015178" cy="4680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3C135-C3F5-35AA-B5F9-675C2CF3F084}"/>
              </a:ext>
            </a:extLst>
          </p:cNvPr>
          <p:cNvSpPr/>
          <p:nvPr/>
        </p:nvSpPr>
        <p:spPr>
          <a:xfrm>
            <a:off x="1558649" y="4160145"/>
            <a:ext cx="60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08097-D27B-340C-B6F2-255F0FCD3BAE}"/>
              </a:ext>
            </a:extLst>
          </p:cNvPr>
          <p:cNvSpPr/>
          <p:nvPr/>
        </p:nvSpPr>
        <p:spPr>
          <a:xfrm>
            <a:off x="1711049" y="6023593"/>
            <a:ext cx="450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74B7A8-28ED-16AF-80D7-37092C589E0D}"/>
              </a:ext>
            </a:extLst>
          </p:cNvPr>
          <p:cNvSpPr/>
          <p:nvPr/>
        </p:nvSpPr>
        <p:spPr>
          <a:xfrm>
            <a:off x="1257124" y="5167828"/>
            <a:ext cx="60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20385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선점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40609"/>
            <a:ext cx="8596668" cy="3880773"/>
          </a:xfrm>
        </p:spPr>
        <p:txBody>
          <a:bodyPr/>
          <a:lstStyle/>
          <a:p>
            <a:r>
              <a:rPr lang="ko-KR" altLang="en-US" dirty="0"/>
              <a:t>기아상태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SRT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알고리즘을 생각해보자 </a:t>
            </a:r>
            <a:endParaRPr lang="en-US" altLang="ko-KR" b="0" i="0" dirty="0">
              <a:solidFill>
                <a:srgbClr val="464646"/>
              </a:solidFill>
              <a:effectLst/>
              <a:latin typeface="se-nanumgothic"/>
            </a:endParaRPr>
          </a:p>
          <a:p>
            <a:pPr marL="0" indent="0">
              <a:buNone/>
            </a:pPr>
            <a:endParaRPr lang="en-US" altLang="ko-KR" dirty="0">
              <a:solidFill>
                <a:srgbClr val="444444"/>
              </a:solidFill>
              <a:latin typeface="se-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E60510-87DA-013F-2A82-98F05C634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80271"/>
              </p:ext>
            </p:extLst>
          </p:nvPr>
        </p:nvGraphicFramePr>
        <p:xfrm>
          <a:off x="483548" y="2717446"/>
          <a:ext cx="8162831" cy="2316480"/>
        </p:xfrm>
        <a:graphic>
          <a:graphicData uri="http://schemas.openxmlformats.org/drawingml/2006/table">
            <a:tbl>
              <a:tblPr/>
              <a:tblGrid>
                <a:gridCol w="1632452">
                  <a:extLst>
                    <a:ext uri="{9D8B030D-6E8A-4147-A177-3AD203B41FA5}">
                      <a16:colId xmlns:a16="http://schemas.microsoft.com/office/drawing/2014/main" val="1293294416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3862773875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2734615413"/>
                    </a:ext>
                  </a:extLst>
                </a:gridCol>
                <a:gridCol w="1632452">
                  <a:extLst>
                    <a:ext uri="{9D8B030D-6E8A-4147-A177-3AD203B41FA5}">
                      <a16:colId xmlns:a16="http://schemas.microsoft.com/office/drawing/2014/main" val="3065012976"/>
                    </a:ext>
                  </a:extLst>
                </a:gridCol>
                <a:gridCol w="1633023">
                  <a:extLst>
                    <a:ext uri="{9D8B030D-6E8A-4147-A177-3AD203B41FA5}">
                      <a16:colId xmlns:a16="http://schemas.microsoft.com/office/drawing/2014/main" val="411755171"/>
                    </a:ext>
                  </a:extLst>
                </a:gridCol>
              </a:tblGrid>
              <a:tr h="480167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PID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Arrival Time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Burst Time </a:t>
                      </a:r>
                      <a:endParaRPr lang="en" sz="110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(BT)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Waiting Time </a:t>
                      </a:r>
                      <a:endParaRPr lang="en" sz="110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 dirty="0">
                          <a:effectLst/>
                          <a:latin typeface="se-nanumgothic"/>
                        </a:rPr>
                        <a:t>(WT = TT- BT)</a:t>
                      </a:r>
                      <a:endParaRPr lang="en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Turnaround Time</a:t>
                      </a:r>
                      <a:endParaRPr lang="en" sz="110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(TT)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3147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P1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0688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P2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19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74287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P3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11284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P4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(3+1+4)=7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969656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ctr" fontAlgn="base"/>
                      <a:r>
                        <a:rPr lang="en" sz="1100">
                          <a:effectLst/>
                          <a:latin typeface="se-nanumgothic"/>
                        </a:rPr>
                        <a:t>P5</a:t>
                      </a:r>
                      <a:endParaRPr lang="en" sz="110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6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10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1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368554"/>
                  </a:ext>
                </a:extLst>
              </a:tr>
            </a:tbl>
          </a:graphicData>
        </a:graphic>
      </p:graphicFrame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1F986C8-1862-716F-85D7-DE0AF30D6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243077"/>
              </p:ext>
            </p:extLst>
          </p:nvPr>
        </p:nvGraphicFramePr>
        <p:xfrm>
          <a:off x="445668" y="2017307"/>
          <a:ext cx="652461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628715239"/>
                    </a:ext>
                  </a:extLst>
                </a:gridCol>
                <a:gridCol w="647029">
                  <a:extLst>
                    <a:ext uri="{9D8B030D-6E8A-4147-A177-3AD203B41FA5}">
                      <a16:colId xmlns:a16="http://schemas.microsoft.com/office/drawing/2014/main" val="1813201694"/>
                    </a:ext>
                  </a:extLst>
                </a:gridCol>
                <a:gridCol w="423582">
                  <a:extLst>
                    <a:ext uri="{9D8B030D-6E8A-4147-A177-3AD203B41FA5}">
                      <a16:colId xmlns:a16="http://schemas.microsoft.com/office/drawing/2014/main" val="1395084779"/>
                    </a:ext>
                  </a:extLst>
                </a:gridCol>
                <a:gridCol w="847165">
                  <a:extLst>
                    <a:ext uri="{9D8B030D-6E8A-4147-A177-3AD203B41FA5}">
                      <a16:colId xmlns:a16="http://schemas.microsoft.com/office/drawing/2014/main" val="3602610570"/>
                    </a:ext>
                  </a:extLst>
                </a:gridCol>
                <a:gridCol w="1264023">
                  <a:extLst>
                    <a:ext uri="{9D8B030D-6E8A-4147-A177-3AD203B41FA5}">
                      <a16:colId xmlns:a16="http://schemas.microsoft.com/office/drawing/2014/main" val="1349576961"/>
                    </a:ext>
                  </a:extLst>
                </a:gridCol>
                <a:gridCol w="1988149">
                  <a:extLst>
                    <a:ext uri="{9D8B030D-6E8A-4147-A177-3AD203B41FA5}">
                      <a16:colId xmlns:a16="http://schemas.microsoft.com/office/drawing/2014/main" val="2162591794"/>
                    </a:ext>
                  </a:extLst>
                </a:gridCol>
              </a:tblGrid>
              <a:tr h="560701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P4</a:t>
                      </a:r>
                    </a:p>
                    <a:p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511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2BB632B-8413-5133-06DB-1721B84668E6}"/>
                  </a:ext>
                </a:extLst>
              </p14:cNvPr>
              <p14:cNvContentPartPr/>
              <p14:nvPr/>
            </p14:nvContentPartPr>
            <p14:xfrm>
              <a:off x="6020841" y="3766352"/>
              <a:ext cx="518040" cy="10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BB632B-8413-5133-06DB-1721B84668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7201" y="3658352"/>
                <a:ext cx="625680" cy="22608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E712916-A51A-1CD7-B70D-DAB67884C390}"/>
              </a:ext>
            </a:extLst>
          </p:cNvPr>
          <p:cNvCxnSpPr>
            <a:cxnSpLocks/>
          </p:cNvCxnSpPr>
          <p:nvPr/>
        </p:nvCxnSpPr>
        <p:spPr>
          <a:xfrm flipH="1">
            <a:off x="896144" y="1904763"/>
            <a:ext cx="704056" cy="20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DBC29E-C6FD-D1F4-A8E5-9C9FE0F4FF62}"/>
              </a:ext>
            </a:extLst>
          </p:cNvPr>
          <p:cNvSpPr txBox="1"/>
          <p:nvPr/>
        </p:nvSpPr>
        <p:spPr>
          <a:xfrm>
            <a:off x="1714500" y="1775502"/>
            <a:ext cx="184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이쯤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P2</a:t>
            </a:r>
            <a:r>
              <a:rPr kumimoji="1" lang="ko-KR" altLang="en-US" sz="1100" dirty="0"/>
              <a:t>가 </a:t>
            </a:r>
            <a:r>
              <a:rPr kumimoji="1" lang="ko-KR" altLang="en-US" sz="1100" dirty="0" err="1"/>
              <a:t>레디큐에</a:t>
            </a:r>
            <a:r>
              <a:rPr kumimoji="1" lang="ko-KR" altLang="en-US" sz="1100" dirty="0"/>
              <a:t> 도착</a:t>
            </a:r>
            <a:endParaRPr kumimoji="1" lang="ko-Kore-KR" altLang="en-US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C76297-101C-EF2F-76A9-9CD7248438DC}"/>
              </a:ext>
            </a:extLst>
          </p:cNvPr>
          <p:cNvSpPr/>
          <p:nvPr/>
        </p:nvSpPr>
        <p:spPr>
          <a:xfrm>
            <a:off x="304095" y="5163187"/>
            <a:ext cx="65053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만약 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7</a:t>
            </a:r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시간 미만인 프로세스가 계속 들어오면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9203FCC-7C7F-D0B3-C545-7291D14453E3}"/>
              </a:ext>
            </a:extLst>
          </p:cNvPr>
          <p:cNvSpPr/>
          <p:nvPr/>
        </p:nvSpPr>
        <p:spPr>
          <a:xfrm>
            <a:off x="2918012" y="5898080"/>
            <a:ext cx="1929653" cy="766483"/>
          </a:xfrm>
          <a:prstGeom prst="roundRect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P2</a:t>
            </a:r>
            <a:endParaRPr kumimoji="1" lang="ko-Kore-KR" altLang="en-US" dirty="0"/>
          </a:p>
        </p:txBody>
      </p:sp>
      <p:sp>
        <p:nvSpPr>
          <p:cNvPr id="20" name="타원형 설명선[O] 19">
            <a:extLst>
              <a:ext uri="{FF2B5EF4-FFF2-40B4-BE49-F238E27FC236}">
                <a16:creationId xmlns:a16="http://schemas.microsoft.com/office/drawing/2014/main" id="{ADD1CC56-68D3-91B2-8EFD-9C5E19055111}"/>
              </a:ext>
            </a:extLst>
          </p:cNvPr>
          <p:cNvSpPr/>
          <p:nvPr/>
        </p:nvSpPr>
        <p:spPr>
          <a:xfrm>
            <a:off x="4894729" y="5754113"/>
            <a:ext cx="1914672" cy="512216"/>
          </a:xfrm>
          <a:prstGeom prst="wedgeEllipseCallout">
            <a:avLst>
              <a:gd name="adj1" fmla="val -51091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내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차레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언제옴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2EA0F-3D91-BD64-BB71-1531D97DB15F}"/>
              </a:ext>
            </a:extLst>
          </p:cNvPr>
          <p:cNvSpPr txBox="1"/>
          <p:nvPr/>
        </p:nvSpPr>
        <p:spPr>
          <a:xfrm>
            <a:off x="5069541" y="6447865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버근가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7505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선점 </a:t>
            </a:r>
            <a:r>
              <a:rPr kumimoji="1" lang="en-US" altLang="ko-KR" dirty="0"/>
              <a:t>VS</a:t>
            </a:r>
            <a:r>
              <a:rPr kumimoji="1" lang="ko-KR" altLang="en-US" dirty="0" err="1"/>
              <a:t>비선점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195FC200-00DB-C909-EC9E-B6ADEB5F2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00665"/>
              </p:ext>
            </p:extLst>
          </p:nvPr>
        </p:nvGraphicFramePr>
        <p:xfrm>
          <a:off x="484134" y="781239"/>
          <a:ext cx="8768353" cy="410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AA9F13-2A34-1546-FCEE-9BC81DB6D5D0}"/>
              </a:ext>
            </a:extLst>
          </p:cNvPr>
          <p:cNvSpPr txBox="1"/>
          <p:nvPr/>
        </p:nvSpPr>
        <p:spPr>
          <a:xfrm>
            <a:off x="674177" y="5292670"/>
            <a:ext cx="920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오버헤드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어떤 처리를 하기 위해 들어가는 간접적인 처리 시간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·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메모리 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을 말함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kumimoji="1"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(RR,SRT</a:t>
            </a:r>
            <a:r>
              <a:rPr kumimoji="1"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작업을 생각해보자</a:t>
            </a:r>
            <a:r>
              <a:rPr kumimoji="1"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!!)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3026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/>
          <a:lstStyle/>
          <a:p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스케줄링이란</a:t>
            </a:r>
            <a:r>
              <a:rPr kumimoji="1" lang="en-US" altLang="ko-KR" dirty="0">
                <a:latin typeface="Gulim" panose="020B0600000101010101" pitchFamily="34" charset="-127"/>
                <a:ea typeface="Gulim" panose="020B0600000101010101" pitchFamily="34" charset="-127"/>
              </a:rPr>
              <a:t>?</a:t>
            </a:r>
            <a:endParaRPr kumimoji="1" lang="ko-Kore-KR" alt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2A3C7-4FB9-4B11-4CE9-FA33EB72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59190" cy="3880773"/>
          </a:xfrm>
        </p:spPr>
        <p:txBody>
          <a:bodyPr/>
          <a:lstStyle/>
          <a:p>
            <a:r>
              <a:rPr kumimoji="1" lang="ko-Kore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프로세스가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 작업을 </a:t>
            </a:r>
            <a:r>
              <a:rPr kumimoji="1" lang="ko-KR" altLang="en-US" dirty="0" err="1">
                <a:latin typeface="Gulim" panose="020B0600000101010101" pitchFamily="34" charset="-127"/>
                <a:ea typeface="Gulim" panose="020B0600000101010101" pitchFamily="34" charset="-127"/>
              </a:rPr>
              <a:t>수행을위해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 스케줄러로부터 </a:t>
            </a:r>
            <a:r>
              <a:rPr kumimoji="1" lang="en-US" altLang="ko-KR" dirty="0" err="1">
                <a:latin typeface="Gulim" panose="020B0600000101010101" pitchFamily="34" charset="-127"/>
                <a:ea typeface="Gulim" panose="020B0600000101010101" pitchFamily="34" charset="-127"/>
              </a:rPr>
              <a:t>cpu</a:t>
            </a:r>
            <a:r>
              <a:rPr kumimoji="1" lang="ko-KR" altLang="en-US" dirty="0" err="1">
                <a:latin typeface="Gulim" panose="020B0600000101010101" pitchFamily="34" charset="-127"/>
                <a:ea typeface="Gulim" panose="020B0600000101010101" pitchFamily="34" charset="-127"/>
              </a:rPr>
              <a:t>를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 할당 받음</a:t>
            </a:r>
            <a:endParaRPr kumimoji="1" lang="en-US" altLang="ko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정해진 규칙에 의해 할당을 </a:t>
            </a:r>
            <a:r>
              <a:rPr kumimoji="1" lang="ko-KR" altLang="en-US" dirty="0" err="1">
                <a:latin typeface="Gulim" panose="020B0600000101010101" pitchFamily="34" charset="-127"/>
                <a:ea typeface="Gulim" panose="020B0600000101010101" pitchFamily="34" charset="-127"/>
              </a:rPr>
              <a:t>받을수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 있음 </a:t>
            </a:r>
            <a:endParaRPr kumimoji="1" lang="en-US" altLang="ko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kumimoji="1" lang="en-US" altLang="ko-Kore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kumimoji="1" lang="en-US" altLang="ko-Kore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kumimoji="1" lang="en-US" altLang="ko-Kore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kumimoji="1" lang="en-US" altLang="ko-Kore-KR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할당은 </a:t>
            </a:r>
            <a:r>
              <a:rPr kumimoji="1" lang="en-US" altLang="ko-KR" dirty="0">
                <a:latin typeface="Gulim" panose="020B0600000101010101" pitchFamily="34" charset="-127"/>
                <a:ea typeface="Gulim" panose="020B0600000101010101" pitchFamily="34" charset="-127"/>
              </a:rPr>
              <a:t>-&gt;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 운영체제에서 구현 </a:t>
            </a:r>
            <a:r>
              <a:rPr kumimoji="1" lang="en-US" altLang="ko-KR" dirty="0"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프로세스에게 효율적으로 자원을 할당하기 위한 정책</a:t>
            </a:r>
            <a:r>
              <a:rPr kumimoji="1" lang="en-US" altLang="ko-KR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AA78AD9-5347-3E57-A7C4-B0A8F154D599}"/>
              </a:ext>
            </a:extLst>
          </p:cNvPr>
          <p:cNvSpPr/>
          <p:nvPr/>
        </p:nvSpPr>
        <p:spPr>
          <a:xfrm>
            <a:off x="1008531" y="3536572"/>
            <a:ext cx="1721223" cy="9480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순서</a:t>
            </a:r>
            <a:r>
              <a:rPr kumimoji="1"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BB5C34-4197-F9C7-0828-91CB12308311}"/>
              </a:ext>
            </a:extLst>
          </p:cNvPr>
          <p:cNvSpPr/>
          <p:nvPr/>
        </p:nvSpPr>
        <p:spPr>
          <a:xfrm>
            <a:off x="3309100" y="3543296"/>
            <a:ext cx="1721223" cy="94801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시간</a:t>
            </a:r>
            <a:r>
              <a:rPr kumimoji="1"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7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스케줄링이란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A5B1C-A1AC-3FC1-5E10-BA756BAE0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7" y="2017049"/>
            <a:ext cx="6000703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E4EF2F-3344-ADA3-90C7-003D38A13043}"/>
              </a:ext>
            </a:extLst>
          </p:cNvPr>
          <p:cNvSpPr txBox="1">
            <a:spLocks/>
          </p:cNvSpPr>
          <p:nvPr/>
        </p:nvSpPr>
        <p:spPr>
          <a:xfrm>
            <a:off x="563034" y="1696666"/>
            <a:ext cx="9159190" cy="4119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 err="1"/>
              <a:t>Cpu</a:t>
            </a:r>
            <a:endParaRPr kumimoji="1" lang="en-US" altLang="ko-Kore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위와 같이 프로세스의 시행을 요청하면 레디 큐에 들어옴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시행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러닝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중단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웨이팅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 err="1"/>
              <a:t>재시행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레디큐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러닝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종료 러닝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종료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0972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스케줄링이란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E4EF2F-3344-ADA3-90C7-003D38A13043}"/>
              </a:ext>
            </a:extLst>
          </p:cNvPr>
          <p:cNvSpPr txBox="1">
            <a:spLocks/>
          </p:cNvSpPr>
          <p:nvPr/>
        </p:nvSpPr>
        <p:spPr>
          <a:xfrm>
            <a:off x="536139" y="1369406"/>
            <a:ext cx="8959414" cy="5219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600" dirty="0" err="1"/>
              <a:t>왜필요할까</a:t>
            </a:r>
            <a:r>
              <a:rPr kumimoji="1" lang="en-US" altLang="ko-KR" sz="1600" dirty="0"/>
              <a:t>?</a:t>
            </a:r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코어</a:t>
            </a:r>
            <a:endParaRPr kumimoji="1" lang="en-US" altLang="ko-KR" sz="1600" dirty="0"/>
          </a:p>
          <a:p>
            <a:pPr marL="0" indent="0" algn="l">
              <a:buNone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코어는 </a:t>
            </a:r>
            <a:r>
              <a:rPr lang="en" altLang="ko-Kore-KR" sz="1600" b="0" i="0" dirty="0">
                <a:solidFill>
                  <a:srgbClr val="212529"/>
                </a:solidFill>
                <a:effectLst/>
                <a:latin typeface="-apple-system"/>
              </a:rPr>
              <a:t>CPU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역할을 수행하는 블록 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한 개의 </a:t>
            </a:r>
            <a:r>
              <a:rPr lang="en" altLang="ko-Kore-KR" sz="1600" b="0" i="0" dirty="0">
                <a:solidFill>
                  <a:srgbClr val="212529"/>
                </a:solidFill>
                <a:effectLst/>
                <a:latin typeface="-apple-system"/>
              </a:rPr>
              <a:t>CPU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칩 안에 한개의 코어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=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싱글코어라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개 듀얼코어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개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쿼드코어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kumimoji="1" lang="en-US" altLang="ko-Kore-KR" sz="1600" dirty="0"/>
          </a:p>
          <a:p>
            <a:r>
              <a:rPr kumimoji="1" lang="ko-KR" altLang="en-US" sz="1600" dirty="0"/>
              <a:t>쓰레드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소프트웨어 관점에서 논리적 작업 처리단위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Core</a:t>
            </a:r>
            <a:r>
              <a:rPr kumimoji="1" lang="ko-KR" altLang="en-US" sz="1600" dirty="0"/>
              <a:t>안에 연산을 처리해주는 작업단위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FCDB58-6752-0768-8CA0-FFB97175C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0" y="1713567"/>
            <a:ext cx="4255621" cy="22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6C8C1E-C83B-1BAF-0948-9D9FB4325F47}"/>
              </a:ext>
            </a:extLst>
          </p:cNvPr>
          <p:cNvSpPr/>
          <p:nvPr/>
        </p:nvSpPr>
        <p:spPr>
          <a:xfrm>
            <a:off x="6219265" y="1714500"/>
            <a:ext cx="1680882" cy="119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/>
              <a:t>1core</a:t>
            </a:r>
          </a:p>
          <a:p>
            <a:pPr algn="ctr"/>
            <a:r>
              <a:rPr kumimoji="1" lang="en-US" altLang="ko-Kore-KR" sz="1600" dirty="0"/>
              <a:t>2 Thread</a:t>
            </a:r>
            <a:endParaRPr kumimoji="1" lang="ko-Kore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DDF9120-5EC4-58CC-79CE-611FD4E95CF4}"/>
              </a:ext>
            </a:extLst>
          </p:cNvPr>
          <p:cNvCxnSpPr/>
          <p:nvPr/>
        </p:nvCxnSpPr>
        <p:spPr>
          <a:xfrm flipH="1">
            <a:off x="6212541" y="2803712"/>
            <a:ext cx="295835" cy="6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B00B4D-528E-09F1-4D0B-8753653D8312}"/>
              </a:ext>
            </a:extLst>
          </p:cNvPr>
          <p:cNvCxnSpPr/>
          <p:nvPr/>
        </p:nvCxnSpPr>
        <p:spPr>
          <a:xfrm>
            <a:off x="7711888" y="2743200"/>
            <a:ext cx="356347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C38484E-43FA-3248-C645-2E4A5FDA1E2D}"/>
              </a:ext>
            </a:extLst>
          </p:cNvPr>
          <p:cNvSpPr/>
          <p:nvPr/>
        </p:nvSpPr>
        <p:spPr>
          <a:xfrm>
            <a:off x="5775514" y="3373988"/>
            <a:ext cx="914400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/>
              <a:t>1</a:t>
            </a:r>
            <a:endParaRPr kumimoji="1" lang="ko-Kore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6D00E0-24C3-C791-2EDF-F04540A11AA9}"/>
              </a:ext>
            </a:extLst>
          </p:cNvPr>
          <p:cNvSpPr/>
          <p:nvPr/>
        </p:nvSpPr>
        <p:spPr>
          <a:xfrm>
            <a:off x="7467446" y="3363959"/>
            <a:ext cx="914400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/>
              <a:t>2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494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314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스케줄링이란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E4EF2F-3344-ADA3-90C7-003D38A13043}"/>
              </a:ext>
            </a:extLst>
          </p:cNvPr>
          <p:cNvSpPr txBox="1">
            <a:spLocks/>
          </p:cNvSpPr>
          <p:nvPr/>
        </p:nvSpPr>
        <p:spPr>
          <a:xfrm>
            <a:off x="536139" y="1019779"/>
            <a:ext cx="8959414" cy="54482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 err="1"/>
              <a:t>Cpu</a:t>
            </a:r>
            <a:r>
              <a:rPr kumimoji="1" lang="ko-KR" altLang="en-US" sz="1600" dirty="0"/>
              <a:t>의 병렬처리 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 err="1"/>
              <a:t>하이퍼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스레딩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buFontTx/>
              <a:buChar char="-"/>
            </a:pPr>
            <a:r>
              <a:rPr kumimoji="1" lang="ko-KR" altLang="en-US" sz="1600" dirty="0"/>
              <a:t>시대가 발전하면서 일반적인 </a:t>
            </a:r>
            <a:r>
              <a:rPr kumimoji="1" lang="en-US" altLang="ko-KR" sz="1600" dirty="0" err="1"/>
              <a:t>cpu</a:t>
            </a:r>
            <a:r>
              <a:rPr kumimoji="1" lang="ko-KR" altLang="en-US" sz="1600" dirty="0"/>
              <a:t>는 멀티 코어를 가지게 됨</a:t>
            </a:r>
            <a:r>
              <a:rPr kumimoji="1" lang="en-US" altLang="ko-KR" sz="1600" dirty="0"/>
              <a:t>.</a:t>
            </a:r>
          </a:p>
          <a:p>
            <a:pPr>
              <a:buFontTx/>
              <a:buChar char="-"/>
            </a:pPr>
            <a:r>
              <a:rPr kumimoji="1" lang="ko-KR" altLang="en-US" sz="1600" dirty="0"/>
              <a:t>병렬다운 병렬연산으로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코어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개당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프로세스를 </a:t>
            </a:r>
            <a:r>
              <a:rPr kumimoji="1" lang="ko-KR" altLang="en-US" sz="1600" dirty="0" err="1"/>
              <a:t>작업시키면서</a:t>
            </a:r>
            <a:endParaRPr kumimoji="1" lang="en-US" altLang="ko-KR" sz="1600" dirty="0"/>
          </a:p>
          <a:p>
            <a:pPr>
              <a:buFontTx/>
              <a:buChar char="-"/>
            </a:pPr>
            <a:r>
              <a:rPr kumimoji="1" lang="ko-KR" altLang="en-US" sz="1600" dirty="0"/>
              <a:t>코어안에 있는 쓰레드로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코어의 연산을 병렬연산을 해주는 기술</a:t>
            </a:r>
            <a:endParaRPr kumimoji="1" lang="en-US" altLang="ko-KR" sz="1600" dirty="0"/>
          </a:p>
          <a:p>
            <a:pPr>
              <a:buFontTx/>
              <a:buChar char="-"/>
            </a:pPr>
            <a:r>
              <a:rPr kumimoji="1" lang="en-US" altLang="ko-KR" sz="1600" dirty="0"/>
              <a:t>Ex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코어당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쓰레드가 </a:t>
            </a:r>
            <a:r>
              <a:rPr kumimoji="1" lang="ko-KR" altLang="en-US" sz="1600" dirty="0" err="1"/>
              <a:t>있을때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쓰레드가 프로세서를 병렬연산해줌</a:t>
            </a:r>
            <a:endParaRPr kumimoji="1" lang="en-US" altLang="ko-KR" sz="1600" dirty="0"/>
          </a:p>
          <a:p>
            <a:pPr>
              <a:buFontTx/>
              <a:buChar char="-"/>
            </a:pPr>
            <a:r>
              <a:rPr kumimoji="1" lang="ko-KR" altLang="en-US" sz="1600" dirty="0" err="1"/>
              <a:t>하이퍼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쓰레딩라는</a:t>
            </a:r>
            <a:r>
              <a:rPr kumimoji="1" lang="ko-KR" altLang="en-US" sz="1600" dirty="0"/>
              <a:t> 기술은 인텔에서 만든 기술 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C927AAD-D73E-80EC-3B41-02BFFA530EC9}"/>
              </a:ext>
            </a:extLst>
          </p:cNvPr>
          <p:cNvCxnSpPr/>
          <p:nvPr/>
        </p:nvCxnSpPr>
        <p:spPr>
          <a:xfrm flipV="1">
            <a:off x="1674158" y="1445552"/>
            <a:ext cx="0" cy="22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4DC722-3724-22FF-E220-6E9B85F4AEFC}"/>
              </a:ext>
            </a:extLst>
          </p:cNvPr>
          <p:cNvCxnSpPr/>
          <p:nvPr/>
        </p:nvCxnSpPr>
        <p:spPr>
          <a:xfrm>
            <a:off x="1701052" y="3697935"/>
            <a:ext cx="3260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A9A5E8-7D32-4CF7-1763-007AFF16AFDF}"/>
              </a:ext>
            </a:extLst>
          </p:cNvPr>
          <p:cNvSpPr/>
          <p:nvPr/>
        </p:nvSpPr>
        <p:spPr>
          <a:xfrm>
            <a:off x="1185030" y="2247911"/>
            <a:ext cx="3417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E9062-CBB1-F2C2-E8AB-99D1F1EFDF6D}"/>
              </a:ext>
            </a:extLst>
          </p:cNvPr>
          <p:cNvSpPr/>
          <p:nvPr/>
        </p:nvSpPr>
        <p:spPr>
          <a:xfrm>
            <a:off x="2209944" y="3756271"/>
            <a:ext cx="484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</a:t>
            </a:r>
            <a:endParaRPr lang="en-US" altLang="ko-KR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EA5D0-1773-A5D1-C2F3-50F800AF49E7}"/>
              </a:ext>
            </a:extLst>
          </p:cNvPr>
          <p:cNvSpPr/>
          <p:nvPr/>
        </p:nvSpPr>
        <p:spPr>
          <a:xfrm>
            <a:off x="4076844" y="3756271"/>
            <a:ext cx="484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p2</a:t>
            </a:r>
            <a:endParaRPr lang="en-US" altLang="ko-KR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154CEFD-FC8C-7566-B2F4-88755309627A}"/>
              </a:ext>
            </a:extLst>
          </p:cNvPr>
          <p:cNvCxnSpPr/>
          <p:nvPr/>
        </p:nvCxnSpPr>
        <p:spPr>
          <a:xfrm flipV="1">
            <a:off x="3267631" y="1445552"/>
            <a:ext cx="0" cy="224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B0E41-D914-2AD5-0808-3D1E359B5838}"/>
              </a:ext>
            </a:extLst>
          </p:cNvPr>
          <p:cNvSpPr/>
          <p:nvPr/>
        </p:nvSpPr>
        <p:spPr>
          <a:xfrm>
            <a:off x="1701052" y="360380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C53ED4-E82F-A61F-8A02-B3E252DEA9A3}"/>
              </a:ext>
            </a:extLst>
          </p:cNvPr>
          <p:cNvSpPr/>
          <p:nvPr/>
        </p:nvSpPr>
        <p:spPr>
          <a:xfrm>
            <a:off x="3258675" y="348726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24268-1F3B-4CA1-79BC-41E8D8828A12}"/>
              </a:ext>
            </a:extLst>
          </p:cNvPr>
          <p:cNvSpPr/>
          <p:nvPr/>
        </p:nvSpPr>
        <p:spPr>
          <a:xfrm>
            <a:off x="1698806" y="335951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802FD3-9300-CFA0-16E1-0E2DF8032580}"/>
              </a:ext>
            </a:extLst>
          </p:cNvPr>
          <p:cNvSpPr/>
          <p:nvPr/>
        </p:nvSpPr>
        <p:spPr>
          <a:xfrm>
            <a:off x="3263149" y="326538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05A789-117A-A8CD-5D0E-14D3975307A3}"/>
              </a:ext>
            </a:extLst>
          </p:cNvPr>
          <p:cNvSpPr/>
          <p:nvPr/>
        </p:nvSpPr>
        <p:spPr>
          <a:xfrm>
            <a:off x="1696563" y="315556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599545-6189-ADB1-2FDD-8E5889A3EAA0}"/>
              </a:ext>
            </a:extLst>
          </p:cNvPr>
          <p:cNvSpPr/>
          <p:nvPr/>
        </p:nvSpPr>
        <p:spPr>
          <a:xfrm>
            <a:off x="3290039" y="3047989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15BECB-2F66-521E-CF8E-4B1DFC6DE470}"/>
              </a:ext>
            </a:extLst>
          </p:cNvPr>
          <p:cNvSpPr/>
          <p:nvPr/>
        </p:nvSpPr>
        <p:spPr>
          <a:xfrm>
            <a:off x="1703284" y="2953858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BE59CA-45A8-1677-D366-60A4E819B0DF}"/>
              </a:ext>
            </a:extLst>
          </p:cNvPr>
          <p:cNvSpPr/>
          <p:nvPr/>
        </p:nvSpPr>
        <p:spPr>
          <a:xfrm>
            <a:off x="3290038" y="2846291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845B30-7D08-88B7-7D2F-543379636E8A}"/>
              </a:ext>
            </a:extLst>
          </p:cNvPr>
          <p:cNvSpPr/>
          <p:nvPr/>
        </p:nvSpPr>
        <p:spPr>
          <a:xfrm>
            <a:off x="1710006" y="2718539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C940A7-BCEC-3C13-3A2A-69BA3B908640}"/>
              </a:ext>
            </a:extLst>
          </p:cNvPr>
          <p:cNvSpPr/>
          <p:nvPr/>
        </p:nvSpPr>
        <p:spPr>
          <a:xfrm>
            <a:off x="3256427" y="2610959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285C0E-E1C3-3DD1-8F8A-9074F956C014}"/>
              </a:ext>
            </a:extLst>
          </p:cNvPr>
          <p:cNvSpPr/>
          <p:nvPr/>
        </p:nvSpPr>
        <p:spPr>
          <a:xfrm>
            <a:off x="1689836" y="2510099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EE44B4-168C-8C8B-7DD1-9C000274E5B9}"/>
              </a:ext>
            </a:extLst>
          </p:cNvPr>
          <p:cNvSpPr/>
          <p:nvPr/>
        </p:nvSpPr>
        <p:spPr>
          <a:xfrm>
            <a:off x="3290037" y="240252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034392-97CC-AA2B-09C1-CEF6CB7064B1}"/>
              </a:ext>
            </a:extLst>
          </p:cNvPr>
          <p:cNvSpPr/>
          <p:nvPr/>
        </p:nvSpPr>
        <p:spPr>
          <a:xfrm>
            <a:off x="1696559" y="2261341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2F832B-22EC-4252-F1B5-1C657F220A26}"/>
              </a:ext>
            </a:extLst>
          </p:cNvPr>
          <p:cNvSpPr/>
          <p:nvPr/>
        </p:nvSpPr>
        <p:spPr>
          <a:xfrm>
            <a:off x="3281081" y="2144800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0AB8D2-F5D0-AEDF-6D75-40EB6165B451}"/>
              </a:ext>
            </a:extLst>
          </p:cNvPr>
          <p:cNvSpPr/>
          <p:nvPr/>
        </p:nvSpPr>
        <p:spPr>
          <a:xfrm>
            <a:off x="1694315" y="2037224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6BEAED7-D933-7B5E-00E7-EA85CC866564}"/>
              </a:ext>
            </a:extLst>
          </p:cNvPr>
          <p:cNvSpPr/>
          <p:nvPr/>
        </p:nvSpPr>
        <p:spPr>
          <a:xfrm>
            <a:off x="3298994" y="1927404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2402-6E41-46AB-9098-C965DAFC3E45}"/>
              </a:ext>
            </a:extLst>
          </p:cNvPr>
          <p:cNvSpPr/>
          <p:nvPr/>
        </p:nvSpPr>
        <p:spPr>
          <a:xfrm>
            <a:off x="1692071" y="1819825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E92463-6D3D-23B7-FCEF-3C66FF13AE3B}"/>
              </a:ext>
            </a:extLst>
          </p:cNvPr>
          <p:cNvSpPr/>
          <p:nvPr/>
        </p:nvSpPr>
        <p:spPr>
          <a:xfrm>
            <a:off x="3285547" y="1712250"/>
            <a:ext cx="1539688" cy="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74AE5-85BF-5496-82E4-8A5B3590D231}"/>
              </a:ext>
            </a:extLst>
          </p:cNvPr>
          <p:cNvSpPr txBox="1"/>
          <p:nvPr/>
        </p:nvSpPr>
        <p:spPr>
          <a:xfrm>
            <a:off x="5365383" y="1459464"/>
            <a:ext cx="390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 err="1"/>
              <a:t>Cpu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코어를 </a:t>
            </a:r>
            <a:r>
              <a:rPr kumimoji="1" lang="ko-KR" altLang="en-US" sz="1600" dirty="0" err="1"/>
              <a:t>가졌을때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r>
              <a:rPr kumimoji="1" lang="ko-KR" altLang="en-US" sz="1600" dirty="0" err="1"/>
              <a:t>어떤식으로</a:t>
            </a:r>
            <a:r>
              <a:rPr kumimoji="1" lang="ko-KR" altLang="en-US" sz="1600" dirty="0"/>
              <a:t> 병렬처리를 할까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BB7418-6C9E-FFCA-B973-30CDA288629D}"/>
              </a:ext>
            </a:extLst>
          </p:cNvPr>
          <p:cNvSpPr txBox="1"/>
          <p:nvPr/>
        </p:nvSpPr>
        <p:spPr>
          <a:xfrm>
            <a:off x="5365382" y="2259339"/>
            <a:ext cx="39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사실은 </a:t>
            </a:r>
            <a:r>
              <a:rPr kumimoji="1" lang="ko-KR" altLang="en-US" sz="1600" dirty="0" err="1"/>
              <a:t>한개씩만</a:t>
            </a:r>
            <a:r>
              <a:rPr kumimoji="1" lang="ko-KR" altLang="en-US" sz="1600" dirty="0"/>
              <a:t> 처리하고 있다</a:t>
            </a:r>
            <a:endParaRPr kumimoji="1" lang="en-US" altLang="ko-KR" sz="1600" dirty="0"/>
          </a:p>
          <a:p>
            <a:r>
              <a:rPr kumimoji="1" lang="ko-KR" altLang="en-US" sz="1600" dirty="0"/>
              <a:t>너무 빠른 연산으로 우리는 느끼지 </a:t>
            </a:r>
            <a:r>
              <a:rPr kumimoji="1" lang="ko-KR" altLang="en-US" sz="1600" dirty="0" err="1"/>
              <a:t>못햇을뿐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…</a:t>
            </a:r>
            <a:endParaRPr kumimoji="1" lang="ko-Kore-KR" alt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3A68DE-7B92-D8DB-3D0B-F6E69CA41FE3}"/>
              </a:ext>
            </a:extLst>
          </p:cNvPr>
          <p:cNvSpPr txBox="1"/>
          <p:nvPr/>
        </p:nvSpPr>
        <p:spPr>
          <a:xfrm>
            <a:off x="5333844" y="3387543"/>
            <a:ext cx="390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Ex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오늘도 </a:t>
            </a:r>
            <a:r>
              <a:rPr kumimoji="1" lang="ko-KR" altLang="en-US" sz="1600" dirty="0" err="1"/>
              <a:t>쇼핑을하면서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유튜브 노래를 듣는 당신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6817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7208"/>
            <a:ext cx="8596668" cy="708212"/>
          </a:xfrm>
        </p:spPr>
        <p:txBody>
          <a:bodyPr/>
          <a:lstStyle/>
          <a:p>
            <a:r>
              <a:rPr kumimoji="1" lang="ko-Kore-KR" altLang="en-US" dirty="0"/>
              <a:t>목적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0E5AF887-53CE-9C1E-EE60-0F92C1F9D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27485"/>
              </p:ext>
            </p:extLst>
          </p:nvPr>
        </p:nvGraphicFramePr>
        <p:xfrm>
          <a:off x="787777" y="1210488"/>
          <a:ext cx="8362334" cy="46241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02932">
                  <a:extLst>
                    <a:ext uri="{9D8B030D-6E8A-4147-A177-3AD203B41FA5}">
                      <a16:colId xmlns:a16="http://schemas.microsoft.com/office/drawing/2014/main" val="3855222666"/>
                    </a:ext>
                  </a:extLst>
                </a:gridCol>
                <a:gridCol w="6759402">
                  <a:extLst>
                    <a:ext uri="{9D8B030D-6E8A-4147-A177-3AD203B41FA5}">
                      <a16:colId xmlns:a16="http://schemas.microsoft.com/office/drawing/2014/main" val="152881914"/>
                    </a:ext>
                  </a:extLst>
                </a:gridCol>
              </a:tblGrid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effectLst/>
                        </a:rPr>
                        <a:t>공정한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모든 프로세스에게 공정하게 할당을 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871494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응답시간 최소화</a:t>
                      </a:r>
                      <a:endParaRPr lang="ko-Kore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대화식 사용자에게는 최대한 응답시간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ore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 time)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빠르게 함</a:t>
                      </a:r>
                      <a:endParaRPr lang="ko-Kore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80730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반환시간 최소화</a:t>
                      </a:r>
                      <a:endParaRPr lang="ko-Kore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프로세스를 제출한 시간부터 완료시까지 걸리는 반환시간</a:t>
                      </a:r>
                      <a:r>
                        <a:rPr lang="en-US" altLang="ko-KR" sz="1400" b="0" dirty="0">
                          <a:effectLst/>
                        </a:rPr>
                        <a:t>(</a:t>
                      </a:r>
                      <a:r>
                        <a:rPr lang="en" sz="1400" b="0" dirty="0">
                          <a:effectLst/>
                        </a:rPr>
                        <a:t>turn around time)</a:t>
                      </a:r>
                      <a:r>
                        <a:rPr lang="ko-KR" altLang="en-US" sz="1400" b="0" dirty="0">
                          <a:effectLst/>
                        </a:rPr>
                        <a:t>을 최소화 한다</a:t>
                      </a:r>
                      <a:r>
                        <a:rPr lang="en-US" altLang="ko-KR" sz="1400" b="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52799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대기시간 최소화</a:t>
                      </a:r>
                      <a:endParaRPr lang="ko-Kore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프로세스 준비 상태 큐에서 대기하는 시간을 최소화 해야함</a:t>
                      </a:r>
                    </a:p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앞에서 처리가 늦어지면 뒤에서 부하가 생기기 때문에 빠르게 처리해야함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ko-Kore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465322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우선 순위 제도</a:t>
                      </a:r>
                      <a:endParaRPr lang="ko-Kore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먼저 처리해야 하는 것에 우선 순위를 부여해서 먼저 처리 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4945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처리량 극대화</a:t>
                      </a:r>
                      <a:endParaRPr lang="ko-Kore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단위시간당 할 수 있는 처리량을 최대화 한다</a:t>
                      </a:r>
                      <a:r>
                        <a:rPr lang="en-US" altLang="ko-KR" sz="1400" b="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50003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균형 있는</a:t>
                      </a:r>
                    </a:p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자원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자원들이 유휴 상태에 놓이지 않도록 골고루 사용하게 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ore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63340"/>
                  </a:ext>
                </a:extLst>
              </a:tr>
              <a:tr h="556097">
                <a:tc>
                  <a:txBody>
                    <a:bodyPr/>
                    <a:lstStyle/>
                    <a:p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무한 연기 회피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자원을 사용하기 위해 무한정 연기하는 경우를 회피</a:t>
                      </a:r>
                      <a:endParaRPr lang="en-US" altLang="ko-Kore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224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용어 정리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2A3C7-4FB9-4B11-4CE9-FA33EB72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2453"/>
            <a:ext cx="9199531" cy="4901453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1)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응답 시간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Response Time)</a:t>
            </a:r>
          </a:p>
          <a:p>
            <a:pPr fontAlgn="base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대화식 시스템에서 </a:t>
            </a:r>
            <a:r>
              <a:rPr lang="ko-KR" altLang="en-US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요청후</a:t>
            </a:r>
            <a:r>
              <a:rPr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응답이 오기 </a:t>
            </a:r>
            <a:r>
              <a:rPr lang="ko-KR" altLang="en-US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시작할때까지의</a:t>
            </a:r>
            <a:r>
              <a:rPr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시간</a:t>
            </a:r>
            <a:endParaRPr lang="en-US" altLang="ko-KR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fontAlgn="base">
              <a:buFontTx/>
              <a:buChar char="-"/>
            </a:pPr>
            <a:endParaRPr lang="en" altLang="ko-Kore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/>
            <a:r>
              <a:rPr lang="en-US" altLang="ko-KR" b="1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2)</a:t>
            </a:r>
            <a:r>
              <a:rPr lang="ko-KR" altLang="en-US" b="1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반환시간</a:t>
            </a:r>
            <a:r>
              <a:rPr lang="en" altLang="ko-Kore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(Turnaround Time)</a:t>
            </a:r>
            <a:endParaRPr lang="en-US" altLang="ko-KR" b="1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>
              <a:buFontTx/>
              <a:buChar char="-"/>
            </a:pPr>
            <a:r>
              <a:rPr lang="ko-KR" altLang="en-US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프로세스가 시작해서 끝날 때까지 걸리는 시간</a:t>
            </a:r>
            <a:endParaRPr lang="en-US" altLang="ko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/>
            <a:r>
              <a:rPr lang="en-US" altLang="ko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3)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대기시간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rgbClr val="444444"/>
                </a:solidFill>
                <a:effectLst/>
                <a:latin typeface="se-nanumgothic"/>
              </a:rPr>
              <a:t>Waiting Time)</a:t>
            </a:r>
            <a:endParaRPr lang="en-US" altLang="ko-KR" b="1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 algn="l" fontAlgn="base">
              <a:buNone/>
            </a:pPr>
            <a:r>
              <a:rPr lang="en-US" altLang="ko-KR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프로세스가 준비 큐 내에서 대기하는 시간의 총합</a:t>
            </a:r>
            <a:endParaRPr lang="en-US" altLang="ko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/>
            <a:r>
              <a:rPr lang="en-US" altLang="ko-KR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4)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처리량</a:t>
            </a:r>
            <a:endParaRPr lang="en-US" altLang="ko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 algn="l" fontAlgn="base">
              <a:buNone/>
            </a:pPr>
            <a:r>
              <a:rPr lang="en-US" altLang="ko-KR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-	CPU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의 단위 시간당  처리하는 프로세스 개수 </a:t>
            </a:r>
            <a:endParaRPr lang="en-US" altLang="ko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 fontAlgn="base"/>
            <a:r>
              <a:rPr lang="en-US" altLang="ko-KR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5)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유휴상태</a:t>
            </a:r>
            <a:endParaRPr lang="en-US" altLang="ko-KR" i="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 algn="l" fontAlgn="base">
              <a:buNone/>
            </a:pPr>
            <a:r>
              <a:rPr lang="en-US" altLang="ko-KR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   </a:t>
            </a:r>
            <a:r>
              <a:rPr lang="ko-KR" altLang="en-US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장치는 조작 가능한 </a:t>
            </a:r>
            <a:r>
              <a:rPr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상태</a:t>
            </a:r>
            <a:r>
              <a:rPr lang="ko-KR" altLang="en-US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에 있으나 사용되고 있지 않은 동안의 시간</a:t>
            </a:r>
            <a:r>
              <a:rPr lang="en-US" altLang="ko-KR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idle time)</a:t>
            </a:r>
            <a:r>
              <a:rPr lang="ko-KR" altLang="en-US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이나</a:t>
            </a:r>
            <a:r>
              <a:rPr lang="en-US" altLang="ko-KR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	</a:t>
            </a:r>
            <a:r>
              <a:rPr lang="ko-KR" altLang="en-US" i="0" dirty="0">
                <a:solidFill>
                  <a:srgbClr val="40404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장치가 작업을 개시하기 위한 명령을 대기하고 있는 </a:t>
            </a:r>
            <a:r>
              <a:rPr lang="ko-KR" altLang="en-US" dirty="0">
                <a:latin typeface="Gulim" panose="020B0600000101010101" pitchFamily="34" charset="-127"/>
                <a:ea typeface="Gulim" panose="020B0600000101010101" pitchFamily="34" charset="-127"/>
              </a:rPr>
              <a:t>상태</a:t>
            </a:r>
            <a:endParaRPr kumimoji="1" lang="en-US" altLang="ko-Kore-KR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57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/>
              <a:t>스케줄링 알고리즘</a:t>
            </a:r>
            <a:endParaRPr kumimoji="1" lang="ko-Kore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8E6BC80E-9C71-F573-1B56-4DDF6FE52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894627"/>
              </p:ext>
            </p:extLst>
          </p:nvPr>
        </p:nvGraphicFramePr>
        <p:xfrm>
          <a:off x="5235963" y="550980"/>
          <a:ext cx="4161297" cy="333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FA5B286C-E89C-B26F-9552-E372BA095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847719"/>
              </p:ext>
            </p:extLst>
          </p:nvPr>
        </p:nvGraphicFramePr>
        <p:xfrm>
          <a:off x="542439" y="661971"/>
          <a:ext cx="4161297" cy="329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15FB9F-E304-3A37-3908-30129CD2ADD0}"/>
              </a:ext>
            </a:extLst>
          </p:cNvPr>
          <p:cNvSpPr txBox="1"/>
          <p:nvPr/>
        </p:nvSpPr>
        <p:spPr>
          <a:xfrm>
            <a:off x="1340604" y="3959817"/>
            <a:ext cx="2324746" cy="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비선점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7A2B-6BDF-3BE7-E5E9-F7FB9EA1E03F}"/>
              </a:ext>
            </a:extLst>
          </p:cNvPr>
          <p:cNvSpPr txBox="1"/>
          <p:nvPr/>
        </p:nvSpPr>
        <p:spPr>
          <a:xfrm>
            <a:off x="6154238" y="4021810"/>
            <a:ext cx="2324746" cy="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선점 알고리즘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CBAAAD-FEED-F8EC-0918-E0A24A86BE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132" y="4727101"/>
            <a:ext cx="1567363" cy="15673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E84686-8D3B-F6EB-4E09-A61321DB28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679" y="4773595"/>
            <a:ext cx="1480288" cy="1520869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787ABAB-1A4F-6ED9-819A-C351A6A8DABC}"/>
              </a:ext>
            </a:extLst>
          </p:cNvPr>
          <p:cNvSpPr/>
          <p:nvPr/>
        </p:nvSpPr>
        <p:spPr>
          <a:xfrm>
            <a:off x="2030278" y="5215180"/>
            <a:ext cx="1607326" cy="6199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자유이용권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B5763A-BEF5-0277-B2DA-A10515B6E3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685" y="4680607"/>
            <a:ext cx="1567363" cy="1567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AD90-FB78-50D2-9453-70DDEB73B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232" y="4727101"/>
            <a:ext cx="1480288" cy="1520869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6AB8A78F-69F8-504E-0C9D-34067FBBEC7D}"/>
              </a:ext>
            </a:extLst>
          </p:cNvPr>
          <p:cNvSpPr/>
          <p:nvPr/>
        </p:nvSpPr>
        <p:spPr>
          <a:xfrm>
            <a:off x="7645831" y="5168686"/>
            <a:ext cx="1607326" cy="6199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패스트</a:t>
            </a:r>
            <a:r>
              <a:rPr kumimoji="1" lang="ko-KR" altLang="en-US" dirty="0"/>
              <a:t> 패스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FADA62-A433-9EA6-DA43-FF4964C906D0}"/>
              </a:ext>
            </a:extLst>
          </p:cNvPr>
          <p:cNvSpPr txBox="1"/>
          <p:nvPr/>
        </p:nvSpPr>
        <p:spPr>
          <a:xfrm>
            <a:off x="2231756" y="5835112"/>
            <a:ext cx="106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선점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1A76D-A5EA-0F08-8501-27E71975C87B}"/>
              </a:ext>
            </a:extLst>
          </p:cNvPr>
          <p:cNvSpPr txBox="1"/>
          <p:nvPr/>
        </p:nvSpPr>
        <p:spPr>
          <a:xfrm>
            <a:off x="7678873" y="5788618"/>
            <a:ext cx="106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비선점</a:t>
            </a:r>
          </a:p>
        </p:txBody>
      </p:sp>
      <p:sp>
        <p:nvSpPr>
          <p:cNvPr id="21" name="타원형 설명선[O] 20">
            <a:extLst>
              <a:ext uri="{FF2B5EF4-FFF2-40B4-BE49-F238E27FC236}">
                <a16:creationId xmlns:a16="http://schemas.microsoft.com/office/drawing/2014/main" id="{CB9CF1EA-31AD-5790-D4DB-90FFB537A878}"/>
              </a:ext>
            </a:extLst>
          </p:cNvPr>
          <p:cNvSpPr/>
          <p:nvPr/>
        </p:nvSpPr>
        <p:spPr>
          <a:xfrm>
            <a:off x="4277333" y="4021810"/>
            <a:ext cx="1480288" cy="596807"/>
          </a:xfrm>
          <a:prstGeom prst="wedgeEllipseCallout">
            <a:avLst>
              <a:gd name="adj1" fmla="val -23094"/>
              <a:gd name="adj2" fmla="val 74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예상</a:t>
            </a:r>
            <a:r>
              <a:rPr kumimoji="1" lang="ko-KR" altLang="en-US" sz="1200" dirty="0">
                <a:solidFill>
                  <a:schemeClr val="tx1"/>
                </a:solidFill>
              </a:rPr>
              <a:t> 대기시간  </a:t>
            </a:r>
            <a:r>
              <a:rPr kumimoji="1" lang="en-US" altLang="ko-KR" sz="1200" dirty="0">
                <a:solidFill>
                  <a:schemeClr val="tx1"/>
                </a:solidFill>
              </a:rPr>
              <a:t>2</a:t>
            </a:r>
            <a:r>
              <a:rPr kumimoji="1" lang="ko-KR" altLang="en-US" sz="1200" dirty="0">
                <a:solidFill>
                  <a:schemeClr val="tx1"/>
                </a:solidFill>
              </a:rPr>
              <a:t>시간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타원형 설명선[O] 21">
            <a:extLst>
              <a:ext uri="{FF2B5EF4-FFF2-40B4-BE49-F238E27FC236}">
                <a16:creationId xmlns:a16="http://schemas.microsoft.com/office/drawing/2014/main" id="{8D01A929-FA7E-C1EA-3EA8-B67ABBB5A76F}"/>
              </a:ext>
            </a:extLst>
          </p:cNvPr>
          <p:cNvSpPr/>
          <p:nvPr/>
        </p:nvSpPr>
        <p:spPr>
          <a:xfrm>
            <a:off x="9340232" y="3934696"/>
            <a:ext cx="1480288" cy="596807"/>
          </a:xfrm>
          <a:prstGeom prst="wedgeEllipseCallout">
            <a:avLst>
              <a:gd name="adj1" fmla="val -23094"/>
              <a:gd name="adj2" fmla="val 74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/>
                </a:solidFill>
              </a:rPr>
              <a:t>바로입장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8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A1B2C-7A6E-F8D2-B6A0-B3F60816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" y="160150"/>
            <a:ext cx="8596668" cy="708212"/>
          </a:xfrm>
        </p:spPr>
        <p:txBody>
          <a:bodyPr/>
          <a:lstStyle/>
          <a:p>
            <a:r>
              <a:rPr kumimoji="1" lang="ko-KR" altLang="en-US" dirty="0" err="1"/>
              <a:t>비선점</a:t>
            </a:r>
            <a:r>
              <a:rPr kumimoji="1" lang="ko-KR" altLang="en-US" dirty="0"/>
              <a:t> 알고리즘 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E3567-A39F-1CC0-3773-74F8433C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0" y="1013715"/>
            <a:ext cx="8596668" cy="3880773"/>
          </a:xfrm>
        </p:spPr>
        <p:txBody>
          <a:bodyPr/>
          <a:lstStyle/>
          <a:p>
            <a:r>
              <a:rPr lang="en-US" altLang="ko-Kore-KR" dirty="0"/>
              <a:t>1</a:t>
            </a:r>
            <a:r>
              <a:rPr lang="en-US" altLang="ko-KR" dirty="0"/>
              <a:t>)FCFS</a:t>
            </a:r>
          </a:p>
          <a:p>
            <a:pPr marL="0" indent="0">
              <a:buNone/>
            </a:pPr>
            <a:r>
              <a:rPr lang="en-US" altLang="ko-Kore-KR" dirty="0"/>
              <a:t>-</a:t>
            </a:r>
            <a:r>
              <a:rPr lang="ko-KR" altLang="en-US" dirty="0"/>
              <a:t>선입 선출 알고리즘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평균 응답시간이 김</a:t>
            </a:r>
            <a:endParaRPr lang="en-US" altLang="ko-KR" dirty="0"/>
          </a:p>
          <a:p>
            <a:pPr marL="0" indent="0">
              <a:buNone/>
            </a:pPr>
            <a:r>
              <a:rPr lang="en-US" altLang="ko-Kore-KR" dirty="0"/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중요하지 않은 작업이 중요한 작업을 기다리게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.</a:t>
            </a:r>
            <a:endParaRPr lang="ko-Kore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9AB3F8-AD9D-2F94-E859-4E5A707D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1" y="3230787"/>
            <a:ext cx="4796725" cy="23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A97FC1-BE95-8EF4-DE7D-33176AAB1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75911"/>
              </p:ext>
            </p:extLst>
          </p:nvPr>
        </p:nvGraphicFramePr>
        <p:xfrm>
          <a:off x="5640992" y="3297349"/>
          <a:ext cx="5688268" cy="2328536"/>
        </p:xfrm>
        <a:graphic>
          <a:graphicData uri="http://schemas.openxmlformats.org/drawingml/2006/table">
            <a:tbl>
              <a:tblPr/>
              <a:tblGrid>
                <a:gridCol w="1137574">
                  <a:extLst>
                    <a:ext uri="{9D8B030D-6E8A-4147-A177-3AD203B41FA5}">
                      <a16:colId xmlns:a16="http://schemas.microsoft.com/office/drawing/2014/main" val="1541270522"/>
                    </a:ext>
                  </a:extLst>
                </a:gridCol>
                <a:gridCol w="1137574">
                  <a:extLst>
                    <a:ext uri="{9D8B030D-6E8A-4147-A177-3AD203B41FA5}">
                      <a16:colId xmlns:a16="http://schemas.microsoft.com/office/drawing/2014/main" val="277509028"/>
                    </a:ext>
                  </a:extLst>
                </a:gridCol>
                <a:gridCol w="1137574">
                  <a:extLst>
                    <a:ext uri="{9D8B030D-6E8A-4147-A177-3AD203B41FA5}">
                      <a16:colId xmlns:a16="http://schemas.microsoft.com/office/drawing/2014/main" val="3181398532"/>
                    </a:ext>
                  </a:extLst>
                </a:gridCol>
                <a:gridCol w="1137574">
                  <a:extLst>
                    <a:ext uri="{9D8B030D-6E8A-4147-A177-3AD203B41FA5}">
                      <a16:colId xmlns:a16="http://schemas.microsoft.com/office/drawing/2014/main" val="1160246614"/>
                    </a:ext>
                  </a:extLst>
                </a:gridCol>
                <a:gridCol w="1137972">
                  <a:extLst>
                    <a:ext uri="{9D8B030D-6E8A-4147-A177-3AD203B41FA5}">
                      <a16:colId xmlns:a16="http://schemas.microsoft.com/office/drawing/2014/main" val="2960779469"/>
                    </a:ext>
                  </a:extLst>
                </a:gridCol>
              </a:tblGrid>
              <a:tr h="575936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PID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Arrival Time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Burst Time 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(BT)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Waiting Time 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(WT = TT- BT)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Turnaround Time</a:t>
                      </a:r>
                      <a:endParaRPr lang="en" sz="1050" dirty="0">
                        <a:effectLst/>
                        <a:latin typeface="inherit"/>
                      </a:endParaRPr>
                    </a:p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(TT)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930751"/>
                  </a:ext>
                </a:extLst>
              </a:tr>
              <a:tr h="336212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 dirty="0">
                          <a:effectLst/>
                          <a:latin typeface="se-nanumgothic"/>
                        </a:rPr>
                        <a:t>P1</a:t>
                      </a:r>
                      <a:endParaRPr lang="en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0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F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536129"/>
                  </a:ext>
                </a:extLst>
              </a:tr>
              <a:tr h="336212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P2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1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>
                          <a:effectLst/>
                          <a:latin typeface="se-nanumgothic"/>
                        </a:rPr>
                        <a:t>9</a:t>
                      </a:r>
                      <a:endParaRPr lang="ko-Kore-KR" altLang="en-US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7521"/>
                  </a:ext>
                </a:extLst>
              </a:tr>
              <a:tr h="336212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P3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9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37137"/>
                  </a:ext>
                </a:extLst>
              </a:tr>
              <a:tr h="336212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P4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5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7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12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6712"/>
                  </a:ext>
                </a:extLst>
              </a:tr>
              <a:tr h="336212">
                <a:tc>
                  <a:txBody>
                    <a:bodyPr/>
                    <a:lstStyle/>
                    <a:p>
                      <a:pPr algn="ctr" fontAlgn="base"/>
                      <a:r>
                        <a:rPr lang="en" sz="1050">
                          <a:effectLst/>
                          <a:latin typeface="se-nanumgothic"/>
                        </a:rPr>
                        <a:t>P5</a:t>
                      </a:r>
                      <a:endParaRPr lang="en" sz="105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6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3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11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ore-KR" sz="1050" dirty="0">
                          <a:effectLst/>
                          <a:latin typeface="se-nanumgothic"/>
                        </a:rPr>
                        <a:t>14</a:t>
                      </a:r>
                      <a:endParaRPr lang="ko-Kore-KR" altLang="en-US" sz="105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25109"/>
                  </a:ext>
                </a:extLst>
              </a:tr>
            </a:tbl>
          </a:graphicData>
        </a:graphic>
      </p:graphicFrame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3772165-B11C-CF8B-8A25-71C6346CABD1}"/>
              </a:ext>
            </a:extLst>
          </p:cNvPr>
          <p:cNvCxnSpPr>
            <a:cxnSpLocks/>
          </p:cNvCxnSpPr>
          <p:nvPr/>
        </p:nvCxnSpPr>
        <p:spPr>
          <a:xfrm flipH="1">
            <a:off x="829159" y="4231037"/>
            <a:ext cx="193729" cy="177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01296A-C9F1-8573-EBED-C5A9DDFCDC43}"/>
              </a:ext>
            </a:extLst>
          </p:cNvPr>
          <p:cNvSpPr txBox="1"/>
          <p:nvPr/>
        </p:nvSpPr>
        <p:spPr>
          <a:xfrm>
            <a:off x="689675" y="6052088"/>
            <a:ext cx="8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25AC3-38EB-4A73-E26B-55ADE56CDD60}"/>
              </a:ext>
            </a:extLst>
          </p:cNvPr>
          <p:cNvSpPr txBox="1"/>
          <p:nvPr/>
        </p:nvSpPr>
        <p:spPr>
          <a:xfrm>
            <a:off x="5819614" y="5990094"/>
            <a:ext cx="478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464646"/>
                </a:solidFill>
                <a:effectLst/>
                <a:latin typeface="se-nanumgothic"/>
              </a:rPr>
              <a:t>평균대기시간 </a:t>
            </a:r>
            <a:r>
              <a:rPr lang="en" altLang="ko-Kore-KR" b="1" i="0" dirty="0">
                <a:solidFill>
                  <a:srgbClr val="464646"/>
                </a:solidFill>
                <a:effectLst/>
                <a:latin typeface="se-nanumgothic"/>
              </a:rPr>
              <a:t>= (0+2+7+7+11) / 5 = 8.8</a:t>
            </a:r>
          </a:p>
          <a:p>
            <a:r>
              <a:rPr kumimoji="1" lang="ko-Kore-KR" altLang="en-US" dirty="0"/>
              <a:t>평균</a:t>
            </a:r>
            <a:r>
              <a:rPr kumimoji="1" lang="ko-KR" altLang="en-US" dirty="0"/>
              <a:t> 반환시간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11.75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108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380</TotalTime>
  <Words>1155</Words>
  <Application>Microsoft Macintosh PowerPoint</Application>
  <PresentationFormat>와이드스크린</PresentationFormat>
  <Paragraphs>397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-apple-system</vt:lpstr>
      <vt:lpstr>Dotum</vt:lpstr>
      <vt:lpstr>Gulim</vt:lpstr>
      <vt:lpstr>inherit</vt:lpstr>
      <vt:lpstr>se-nanumgothic</vt:lpstr>
      <vt:lpstr>Arial</vt:lpstr>
      <vt:lpstr>Calibri</vt:lpstr>
      <vt:lpstr>Trebuchet MS</vt:lpstr>
      <vt:lpstr>Ubuntu Condensed</vt:lpstr>
      <vt:lpstr>Wingdings 3</vt:lpstr>
      <vt:lpstr>패싯</vt:lpstr>
      <vt:lpstr>벼리와 함께하는 cpu프로세스 스케줄링 </vt:lpstr>
      <vt:lpstr>스케줄링이란?</vt:lpstr>
      <vt:lpstr>스케줄링이란?</vt:lpstr>
      <vt:lpstr>스케줄링이란?</vt:lpstr>
      <vt:lpstr>스케줄링이란?</vt:lpstr>
      <vt:lpstr>목적</vt:lpstr>
      <vt:lpstr>용어 정리 </vt:lpstr>
      <vt:lpstr>스케줄링 알고리즘</vt:lpstr>
      <vt:lpstr>비선점 알고리즘 </vt:lpstr>
      <vt:lpstr>비선점 알고리즘 </vt:lpstr>
      <vt:lpstr>비선점 알고리즘 </vt:lpstr>
      <vt:lpstr>비선점 알고리즘 </vt:lpstr>
      <vt:lpstr>선점 알고리즘 </vt:lpstr>
      <vt:lpstr>선점 알고리즘 </vt:lpstr>
      <vt:lpstr>선점 알고리즘 </vt:lpstr>
      <vt:lpstr>선점 알고리즘 </vt:lpstr>
      <vt:lpstr>선점 VS비선점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벼리와 함께하는 cpu프로세스 스케줄링 </dc:title>
  <dc:creator>Microsoft Office User</dc:creator>
  <cp:lastModifiedBy>Microsoft Office User</cp:lastModifiedBy>
  <cp:revision>14</cp:revision>
  <dcterms:created xsi:type="dcterms:W3CDTF">2023-06-14T06:42:46Z</dcterms:created>
  <dcterms:modified xsi:type="dcterms:W3CDTF">2023-06-15T06:11:54Z</dcterms:modified>
</cp:coreProperties>
</file>